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2"/>
  </p:notesMasterIdLst>
  <p:handoutMasterIdLst>
    <p:handoutMasterId r:id="rId23"/>
  </p:handoutMasterIdLst>
  <p:sldIdLst>
    <p:sldId id="270" r:id="rId3"/>
    <p:sldId id="292" r:id="rId4"/>
    <p:sldId id="336" r:id="rId5"/>
    <p:sldId id="256" r:id="rId6"/>
    <p:sldId id="297" r:id="rId7"/>
    <p:sldId id="315" r:id="rId8"/>
    <p:sldId id="314" r:id="rId9"/>
    <p:sldId id="299" r:id="rId10"/>
    <p:sldId id="337" r:id="rId11"/>
    <p:sldId id="328" r:id="rId12"/>
    <p:sldId id="294" r:id="rId13"/>
    <p:sldId id="300" r:id="rId14"/>
    <p:sldId id="302" r:id="rId15"/>
    <p:sldId id="307" r:id="rId16"/>
    <p:sldId id="338" r:id="rId17"/>
    <p:sldId id="333" r:id="rId18"/>
    <p:sldId id="339" r:id="rId19"/>
    <p:sldId id="334" r:id="rId20"/>
    <p:sldId id="335" r:id="rId2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57" autoAdjust="0"/>
    <p:restoredTop sz="95581"/>
  </p:normalViewPr>
  <p:slideViewPr>
    <p:cSldViewPr>
      <p:cViewPr varScale="1">
        <p:scale>
          <a:sx n="132" d="100"/>
          <a:sy n="132" d="100"/>
        </p:scale>
        <p:origin x="612" y="120"/>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314B67DF-8B1A-4D37-816F-77DEBCBD5EC7}" type="datetimeFigureOut">
              <a:rPr lang="en-US" smtClean="0"/>
              <a:t>7/9/2020</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118A7CB-5815-4A50-8A68-F6ECC3806EFB}" type="slidenum">
              <a:rPr lang="en-US" smtClean="0"/>
              <a:t>‹#›</a:t>
            </a:fld>
            <a:endParaRPr lang="en-US" dirty="0"/>
          </a:p>
        </p:txBody>
      </p:sp>
    </p:spTree>
    <p:extLst>
      <p:ext uri="{BB962C8B-B14F-4D97-AF65-F5344CB8AC3E}">
        <p14:creationId xmlns:p14="http://schemas.microsoft.com/office/powerpoint/2010/main" val="3360173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6A854AF-806F-49CD-9ABA-0A658E93C430}" type="datetimeFigureOut">
              <a:rPr lang="en-US" smtClean="0"/>
              <a:t>7/9/2020</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095C8BE-F8AD-4DEC-B664-F231AA2A78F4}" type="slidenum">
              <a:rPr lang="en-US" smtClean="0"/>
              <a:t>‹#›</a:t>
            </a:fld>
            <a:endParaRPr lang="en-US" dirty="0"/>
          </a:p>
        </p:txBody>
      </p:sp>
    </p:spTree>
    <p:extLst>
      <p:ext uri="{BB962C8B-B14F-4D97-AF65-F5344CB8AC3E}">
        <p14:creationId xmlns:p14="http://schemas.microsoft.com/office/powerpoint/2010/main" val="2245333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nergystar.gov/newhomes/mortgage_lending_programs/energy_efficient_mortgage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realestate.usnews.com/real-estate/articles/the-guide-to-home-renovations" TargetMode="External"/><Relationship Id="rId4" Type="http://schemas.openxmlformats.org/officeDocument/2006/relationships/hyperlink" Target="https://www.energystar.gov/sites/default/files/asset/document/EEM_Fact_Sheet.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1</a:t>
            </a:fld>
            <a:endParaRPr lang="en-US" dirty="0"/>
          </a:p>
        </p:txBody>
      </p:sp>
    </p:spTree>
    <p:extLst>
      <p:ext uri="{BB962C8B-B14F-4D97-AF65-F5344CB8AC3E}">
        <p14:creationId xmlns:p14="http://schemas.microsoft.com/office/powerpoint/2010/main" val="2707775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10</a:t>
            </a:fld>
            <a:endParaRPr lang="en-US" dirty="0"/>
          </a:p>
        </p:txBody>
      </p:sp>
    </p:spTree>
    <p:extLst>
      <p:ext uri="{BB962C8B-B14F-4D97-AF65-F5344CB8AC3E}">
        <p14:creationId xmlns:p14="http://schemas.microsoft.com/office/powerpoint/2010/main" val="3012928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11</a:t>
            </a:fld>
            <a:endParaRPr lang="en-US" dirty="0"/>
          </a:p>
        </p:txBody>
      </p:sp>
    </p:spTree>
    <p:extLst>
      <p:ext uri="{BB962C8B-B14F-4D97-AF65-F5344CB8AC3E}">
        <p14:creationId xmlns:p14="http://schemas.microsoft.com/office/powerpoint/2010/main" val="107565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12</a:t>
            </a:fld>
            <a:endParaRPr lang="en-US" dirty="0"/>
          </a:p>
        </p:txBody>
      </p:sp>
    </p:spTree>
    <p:extLst>
      <p:ext uri="{BB962C8B-B14F-4D97-AF65-F5344CB8AC3E}">
        <p14:creationId xmlns:p14="http://schemas.microsoft.com/office/powerpoint/2010/main" val="2325018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13</a:t>
            </a:fld>
            <a:endParaRPr lang="en-US" dirty="0"/>
          </a:p>
        </p:txBody>
      </p:sp>
    </p:spTree>
    <p:extLst>
      <p:ext uri="{BB962C8B-B14F-4D97-AF65-F5344CB8AC3E}">
        <p14:creationId xmlns:p14="http://schemas.microsoft.com/office/powerpoint/2010/main" val="3613920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14</a:t>
            </a:fld>
            <a:endParaRPr lang="en-US" dirty="0"/>
          </a:p>
        </p:txBody>
      </p:sp>
    </p:spTree>
    <p:extLst>
      <p:ext uri="{BB962C8B-B14F-4D97-AF65-F5344CB8AC3E}">
        <p14:creationId xmlns:p14="http://schemas.microsoft.com/office/powerpoint/2010/main" val="2972631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15</a:t>
            </a:fld>
            <a:endParaRPr lang="en-US" dirty="0"/>
          </a:p>
        </p:txBody>
      </p:sp>
    </p:spTree>
    <p:extLst>
      <p:ext uri="{BB962C8B-B14F-4D97-AF65-F5344CB8AC3E}">
        <p14:creationId xmlns:p14="http://schemas.microsoft.com/office/powerpoint/2010/main" val="2613492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16</a:t>
            </a:fld>
            <a:endParaRPr lang="en-US" dirty="0"/>
          </a:p>
        </p:txBody>
      </p:sp>
    </p:spTree>
    <p:extLst>
      <p:ext uri="{BB962C8B-B14F-4D97-AF65-F5344CB8AC3E}">
        <p14:creationId xmlns:p14="http://schemas.microsoft.com/office/powerpoint/2010/main" val="865739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17</a:t>
            </a:fld>
            <a:endParaRPr lang="en-US" dirty="0"/>
          </a:p>
        </p:txBody>
      </p:sp>
    </p:spTree>
    <p:extLst>
      <p:ext uri="{BB962C8B-B14F-4D97-AF65-F5344CB8AC3E}">
        <p14:creationId xmlns:p14="http://schemas.microsoft.com/office/powerpoint/2010/main" val="2293917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18</a:t>
            </a:fld>
            <a:endParaRPr lang="en-US" dirty="0"/>
          </a:p>
        </p:txBody>
      </p:sp>
    </p:spTree>
    <p:extLst>
      <p:ext uri="{BB962C8B-B14F-4D97-AF65-F5344CB8AC3E}">
        <p14:creationId xmlns:p14="http://schemas.microsoft.com/office/powerpoint/2010/main" val="1878377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19</a:t>
            </a:fld>
            <a:endParaRPr lang="en-US" dirty="0"/>
          </a:p>
        </p:txBody>
      </p:sp>
    </p:spTree>
    <p:extLst>
      <p:ext uri="{BB962C8B-B14F-4D97-AF65-F5344CB8AC3E}">
        <p14:creationId xmlns:p14="http://schemas.microsoft.com/office/powerpoint/2010/main" val="322287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2</a:t>
            </a:fld>
            <a:endParaRPr lang="en-US" dirty="0"/>
          </a:p>
        </p:txBody>
      </p:sp>
    </p:spTree>
    <p:extLst>
      <p:ext uri="{BB962C8B-B14F-4D97-AF65-F5344CB8AC3E}">
        <p14:creationId xmlns:p14="http://schemas.microsoft.com/office/powerpoint/2010/main" val="384012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3</a:t>
            </a:fld>
            <a:endParaRPr lang="en-US" dirty="0"/>
          </a:p>
        </p:txBody>
      </p:sp>
    </p:spTree>
    <p:extLst>
      <p:ext uri="{BB962C8B-B14F-4D97-AF65-F5344CB8AC3E}">
        <p14:creationId xmlns:p14="http://schemas.microsoft.com/office/powerpoint/2010/main" val="12227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4</a:t>
            </a:fld>
            <a:endParaRPr lang="en-US" dirty="0"/>
          </a:p>
        </p:txBody>
      </p:sp>
    </p:spTree>
    <p:extLst>
      <p:ext uri="{BB962C8B-B14F-4D97-AF65-F5344CB8AC3E}">
        <p14:creationId xmlns:p14="http://schemas.microsoft.com/office/powerpoint/2010/main" val="89234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5</a:t>
            </a:fld>
            <a:endParaRPr lang="en-US" dirty="0"/>
          </a:p>
        </p:txBody>
      </p:sp>
    </p:spTree>
    <p:extLst>
      <p:ext uri="{BB962C8B-B14F-4D97-AF65-F5344CB8AC3E}">
        <p14:creationId xmlns:p14="http://schemas.microsoft.com/office/powerpoint/2010/main" val="216475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1)</a:t>
            </a:r>
            <a:r>
              <a:rPr lang="en-US" sz="1200" b="0" i="0" u="sng" strike="noStrike" kern="1200" dirty="0">
                <a:solidFill>
                  <a:schemeClr val="tx1"/>
                </a:solidFill>
                <a:effectLst/>
                <a:latin typeface="+mn-lt"/>
                <a:ea typeface="+mn-ea"/>
                <a:cs typeface="+mn-cs"/>
                <a:hlinkClick r:id="rId3"/>
              </a:rPr>
              <a:t>https://www.energystar.gov/newhomes/mortgage_lending_programs/energy_efficient_mortgages</a:t>
            </a:r>
            <a:r>
              <a:rPr lang="en-US" sz="1200" b="0" i="1"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4"/>
              </a:rPr>
              <a:t>https://www.energystar.gov/sites/default/files/asset/document/EEM_Fact_Sheet.pdf</a:t>
            </a:r>
            <a:endParaRPr lang="en-US" sz="1200" b="0" i="0" u="sng" strike="noStrike" kern="1200" dirty="0">
              <a:solidFill>
                <a:schemeClr val="tx1"/>
              </a:solidFill>
              <a:effectLst/>
              <a:latin typeface="+mn-lt"/>
              <a:ea typeface="+mn-ea"/>
              <a:cs typeface="+mn-cs"/>
            </a:endParaRPr>
          </a:p>
          <a:p>
            <a:endParaRPr lang="en-US" sz="1200" b="0" i="0" u="sng"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2) https://realestate.usnews.com/real-estate/articles/the-guide-to-home-renovations</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*Among homeowners who frequent Houzz, a home renovation and design site, 51 percent are planning to spend $10,000 or more on an upcoming renovation, according to Houzz’s 2018 U.S. renovation </a:t>
            </a:r>
            <a:r>
              <a:rPr lang="en-US" sz="1200" b="0" i="0" kern="1200" dirty="0" err="1">
                <a:solidFill>
                  <a:schemeClr val="tx1"/>
                </a:solidFill>
                <a:effectLst/>
                <a:latin typeface="+mn-lt"/>
                <a:ea typeface="+mn-ea"/>
                <a:cs typeface="+mn-cs"/>
              </a:rPr>
              <a:t>report.“The</a:t>
            </a:r>
            <a:r>
              <a:rPr lang="en-US" sz="1200" b="0" i="0" kern="1200" dirty="0">
                <a:solidFill>
                  <a:schemeClr val="tx1"/>
                </a:solidFill>
                <a:effectLst/>
                <a:latin typeface="+mn-lt"/>
                <a:ea typeface="+mn-ea"/>
                <a:cs typeface="+mn-cs"/>
              </a:rPr>
              <a:t> underlying force for that growth is the fact that 50 percent of the housing stock today is 37 years or older," and most of these aging homes have roofs, furnaces, flooring and appliances that have reached the end of their lives*</a:t>
            </a:r>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6</a:t>
            </a:fld>
            <a:endParaRPr lang="en-US" dirty="0"/>
          </a:p>
        </p:txBody>
      </p:sp>
    </p:spTree>
    <p:extLst>
      <p:ext uri="{BB962C8B-B14F-4D97-AF65-F5344CB8AC3E}">
        <p14:creationId xmlns:p14="http://schemas.microsoft.com/office/powerpoint/2010/main" val="170363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American Institute of Architects 2019 Report on America’s Building Stock</a:t>
            </a:r>
          </a:p>
        </p:txBody>
      </p:sp>
      <p:sp>
        <p:nvSpPr>
          <p:cNvPr id="4" name="Slide Number Placeholder 3"/>
          <p:cNvSpPr>
            <a:spLocks noGrp="1"/>
          </p:cNvSpPr>
          <p:nvPr>
            <p:ph type="sldNum" sz="quarter" idx="10"/>
          </p:nvPr>
        </p:nvSpPr>
        <p:spPr/>
        <p:txBody>
          <a:bodyPr/>
          <a:lstStyle/>
          <a:p>
            <a:fld id="{5095C8BE-F8AD-4DEC-B664-F231AA2A78F4}" type="slidenum">
              <a:rPr lang="en-US" smtClean="0"/>
              <a:t>7</a:t>
            </a:fld>
            <a:endParaRPr lang="en-US" dirty="0"/>
          </a:p>
        </p:txBody>
      </p:sp>
    </p:spTree>
    <p:extLst>
      <p:ext uri="{BB962C8B-B14F-4D97-AF65-F5344CB8AC3E}">
        <p14:creationId xmlns:p14="http://schemas.microsoft.com/office/powerpoint/2010/main" val="10085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8</a:t>
            </a:fld>
            <a:endParaRPr lang="en-US" dirty="0"/>
          </a:p>
        </p:txBody>
      </p:sp>
    </p:spTree>
    <p:extLst>
      <p:ext uri="{BB962C8B-B14F-4D97-AF65-F5344CB8AC3E}">
        <p14:creationId xmlns:p14="http://schemas.microsoft.com/office/powerpoint/2010/main" val="203402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5C8BE-F8AD-4DEC-B664-F231AA2A78F4}" type="slidenum">
              <a:rPr lang="en-US" smtClean="0"/>
              <a:t>9</a:t>
            </a:fld>
            <a:endParaRPr lang="en-US" dirty="0"/>
          </a:p>
        </p:txBody>
      </p:sp>
    </p:spTree>
    <p:extLst>
      <p:ext uri="{BB962C8B-B14F-4D97-AF65-F5344CB8AC3E}">
        <p14:creationId xmlns:p14="http://schemas.microsoft.com/office/powerpoint/2010/main" val="294082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lvl1pPr>
              <a:defRPr sz="3800"/>
            </a:lvl1pPr>
          </a:lstStyle>
          <a:p>
            <a:r>
              <a:rPr lang="en-US" dirty="0"/>
              <a:t>Click to edit Master title style</a:t>
            </a:r>
          </a:p>
        </p:txBody>
      </p:sp>
      <p:sp>
        <p:nvSpPr>
          <p:cNvPr id="3" name="Subtitle 2"/>
          <p:cNvSpPr>
            <a:spLocks noGrp="1"/>
          </p:cNvSpPr>
          <p:nvPr>
            <p:ph type="subTitle" idx="1"/>
          </p:nvPr>
        </p:nvSpPr>
        <p:spPr>
          <a:xfrm>
            <a:off x="1371600" y="3429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bwMode="auto">
          <a:xfrm>
            <a:off x="1585913" y="4800600"/>
            <a:ext cx="7558087" cy="487363"/>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gradFill>
            <a:gsLst>
              <a:gs pos="0">
                <a:srgbClr val="00B050"/>
              </a:gs>
              <a:gs pos="80000">
                <a:schemeClr val="accent3">
                  <a:shade val="93000"/>
                  <a:satMod val="130000"/>
                </a:schemeClr>
              </a:gs>
              <a:gs pos="100000">
                <a:schemeClr val="accent3">
                  <a:shade val="94000"/>
                  <a:satMod val="135000"/>
                </a:schemeClr>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solidFill>
                <a:srgbClr val="00B050"/>
              </a:solidFill>
              <a:latin typeface="+mn-lt"/>
              <a:cs typeface="+mn-cs"/>
            </a:endParaRPr>
          </a:p>
        </p:txBody>
      </p:sp>
      <p:sp>
        <p:nvSpPr>
          <p:cNvPr id="9" name="Freeform 18"/>
          <p:cNvSpPr>
            <a:spLocks/>
          </p:cNvSpPr>
          <p:nvPr userDrawn="1"/>
        </p:nvSpPr>
        <p:spPr bwMode="auto">
          <a:xfrm>
            <a:off x="-76200" y="5196681"/>
            <a:ext cx="9230931" cy="862065"/>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chemeClr val="bg1">
              <a:lumMod val="65000"/>
            </a:schemeClr>
          </a:solidFill>
          <a:ln>
            <a:noFill/>
          </a:ln>
        </p:spPr>
        <p:txBody>
          <a:bodyPr/>
          <a:lstStyle/>
          <a:p>
            <a:endParaRPr lang="en-US" dirty="0"/>
          </a:p>
        </p:txBody>
      </p:sp>
      <p:sp>
        <p:nvSpPr>
          <p:cNvPr id="10" name="Freeform 9"/>
          <p:cNvSpPr>
            <a:spLocks/>
          </p:cNvSpPr>
          <p:nvPr userDrawn="1"/>
        </p:nvSpPr>
        <p:spPr bwMode="auto">
          <a:xfrm>
            <a:off x="0" y="5070682"/>
            <a:ext cx="9194957" cy="1787318"/>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chemeClr val="accent1">
              <a:lumMod val="75000"/>
            </a:scheme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62230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77797-AE92-485E-8082-B2C41A77C9AA}" type="datetimeFigureOut">
              <a:rPr lang="en-US" smtClean="0"/>
              <a:t>7/9/2020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FE1477-8D0A-49C0-A718-78AA8F30008D}" type="slidenum">
              <a:rPr lang="en-US" smtClean="0"/>
              <a:t>‹#›</a:t>
            </a:fld>
            <a:endParaRPr lang="en-US" dirty="0"/>
          </a:p>
        </p:txBody>
      </p:sp>
    </p:spTree>
    <p:extLst>
      <p:ext uri="{BB962C8B-B14F-4D97-AF65-F5344CB8AC3E}">
        <p14:creationId xmlns:p14="http://schemas.microsoft.com/office/powerpoint/2010/main" val="406949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277797-AE92-485E-8082-B2C41A77C9AA}" type="datetimeFigureOut">
              <a:rPr lang="en-US" smtClean="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FE1477-8D0A-49C0-A718-78AA8F30008D}" type="slidenum">
              <a:rPr lang="en-US" smtClean="0"/>
              <a:t>‹#›</a:t>
            </a:fld>
            <a:endParaRPr lang="en-US" dirty="0"/>
          </a:p>
        </p:txBody>
      </p:sp>
    </p:spTree>
    <p:extLst>
      <p:ext uri="{BB962C8B-B14F-4D97-AF65-F5344CB8AC3E}">
        <p14:creationId xmlns:p14="http://schemas.microsoft.com/office/powerpoint/2010/main" val="4293432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277797-AE92-485E-8082-B2C41A77C9AA}" type="datetimeFigureOut">
              <a:rPr lang="en-US" smtClean="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FE1477-8D0A-49C0-A718-78AA8F30008D}" type="slidenum">
              <a:rPr lang="en-US" smtClean="0"/>
              <a:t>‹#›</a:t>
            </a:fld>
            <a:endParaRPr lang="en-US" dirty="0"/>
          </a:p>
        </p:txBody>
      </p:sp>
    </p:spTree>
    <p:extLst>
      <p:ext uri="{BB962C8B-B14F-4D97-AF65-F5344CB8AC3E}">
        <p14:creationId xmlns:p14="http://schemas.microsoft.com/office/powerpoint/2010/main" val="93682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77797-AE92-485E-8082-B2C41A77C9AA}" type="datetimeFigureOut">
              <a:rPr lang="en-US" smtClean="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E1477-8D0A-49C0-A718-78AA8F30008D}" type="slidenum">
              <a:rPr lang="en-US" smtClean="0"/>
              <a:t>‹#›</a:t>
            </a:fld>
            <a:endParaRPr lang="en-US" dirty="0"/>
          </a:p>
        </p:txBody>
      </p:sp>
    </p:spTree>
    <p:extLst>
      <p:ext uri="{BB962C8B-B14F-4D97-AF65-F5344CB8AC3E}">
        <p14:creationId xmlns:p14="http://schemas.microsoft.com/office/powerpoint/2010/main" val="1092903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77797-AE92-485E-8082-B2C41A77C9AA}" type="datetimeFigureOut">
              <a:rPr lang="en-US" smtClean="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E1477-8D0A-49C0-A718-78AA8F30008D}" type="slidenum">
              <a:rPr lang="en-US" smtClean="0"/>
              <a:t>‹#›</a:t>
            </a:fld>
            <a:endParaRPr lang="en-US" dirty="0"/>
          </a:p>
        </p:txBody>
      </p:sp>
    </p:spTree>
    <p:extLst>
      <p:ext uri="{BB962C8B-B14F-4D97-AF65-F5344CB8AC3E}">
        <p14:creationId xmlns:p14="http://schemas.microsoft.com/office/powerpoint/2010/main" val="19200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1325562"/>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DC4AA2-A6DC-4071-A34D-8508476E9C78}" type="datetimeFigureOut">
              <a:rPr lang="en-US" smtClean="0"/>
              <a:t>7/9/2020</a:t>
            </a:fld>
            <a:endParaRPr lang="en-US" dirty="0"/>
          </a:p>
        </p:txBody>
      </p:sp>
      <p:sp>
        <p:nvSpPr>
          <p:cNvPr id="12" name="Freeform 11"/>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gradFill>
            <a:gsLst>
              <a:gs pos="0">
                <a:srgbClr val="00B050"/>
              </a:gs>
              <a:gs pos="56000">
                <a:schemeClr val="accent3">
                  <a:shade val="93000"/>
                  <a:satMod val="130000"/>
                </a:schemeClr>
              </a:gs>
              <a:gs pos="100000">
                <a:schemeClr val="accent3">
                  <a:shade val="94000"/>
                  <a:satMod val="135000"/>
                </a:schemeClr>
              </a:gs>
            </a:gsLst>
            <a:lin ang="16200000" scaled="0"/>
          </a:gra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Lucida Sans Unicode"/>
              <a:cs typeface="Arial" charset="0"/>
            </a:endParaRPr>
          </a:p>
        </p:txBody>
      </p:sp>
      <p:sp>
        <p:nvSpPr>
          <p:cNvPr id="13" name="Freeform 11"/>
          <p:cNvSpPr>
            <a:spLocks/>
          </p:cNvSpPr>
          <p:nvPr userDrawn="1"/>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chemeClr val="bg1">
              <a:lumMod val="65000"/>
            </a:schemeClr>
          </a:solidFill>
          <a:ln>
            <a:noFill/>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4" name="Right Triangle 13"/>
          <p:cNvSpPr>
            <a:spLocks/>
          </p:cNvSpPr>
          <p:nvPr userDrawn="1"/>
        </p:nvSpPr>
        <p:spPr bwMode="auto">
          <a:xfrm>
            <a:off x="-6042" y="5791253"/>
            <a:ext cx="3402314" cy="1080868"/>
          </a:xfrm>
          <a:prstGeom prst="rtTriangle">
            <a:avLst/>
          </a:prstGeom>
          <a:solidFill>
            <a:schemeClr val="accent1">
              <a:lumMod val="75000"/>
            </a:schemeClr>
          </a:solid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20242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01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277797-AE92-485E-8082-B2C41A77C9AA}" type="datetimeFigureOut">
              <a:rPr lang="en-US" smtClean="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E1477-8D0A-49C0-A718-78AA8F30008D}" type="slidenum">
              <a:rPr lang="en-US" smtClean="0"/>
              <a:t>‹#›</a:t>
            </a:fld>
            <a:endParaRPr lang="en-US" dirty="0"/>
          </a:p>
        </p:txBody>
      </p:sp>
    </p:spTree>
    <p:extLst>
      <p:ext uri="{BB962C8B-B14F-4D97-AF65-F5344CB8AC3E}">
        <p14:creationId xmlns:p14="http://schemas.microsoft.com/office/powerpoint/2010/main" val="245166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77797-AE92-485E-8082-B2C41A77C9AA}" type="datetimeFigureOut">
              <a:rPr lang="en-US" smtClean="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E1477-8D0A-49C0-A718-78AA8F30008D}" type="slidenum">
              <a:rPr lang="en-US" smtClean="0"/>
              <a:t>‹#›</a:t>
            </a:fld>
            <a:endParaRPr lang="en-US" dirty="0"/>
          </a:p>
        </p:txBody>
      </p:sp>
    </p:spTree>
    <p:extLst>
      <p:ext uri="{BB962C8B-B14F-4D97-AF65-F5344CB8AC3E}">
        <p14:creationId xmlns:p14="http://schemas.microsoft.com/office/powerpoint/2010/main" val="145282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277797-AE92-485E-8082-B2C41A77C9AA}" type="datetimeFigureOut">
              <a:rPr lang="en-US" smtClean="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E1477-8D0A-49C0-A718-78AA8F30008D}" type="slidenum">
              <a:rPr lang="en-US" smtClean="0"/>
              <a:t>‹#›</a:t>
            </a:fld>
            <a:endParaRPr lang="en-US" dirty="0"/>
          </a:p>
        </p:txBody>
      </p:sp>
    </p:spTree>
    <p:extLst>
      <p:ext uri="{BB962C8B-B14F-4D97-AF65-F5344CB8AC3E}">
        <p14:creationId xmlns:p14="http://schemas.microsoft.com/office/powerpoint/2010/main" val="256594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277797-AE92-485E-8082-B2C41A77C9AA}" type="datetimeFigureOut">
              <a:rPr lang="en-US" smtClean="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FE1477-8D0A-49C0-A718-78AA8F30008D}" type="slidenum">
              <a:rPr lang="en-US" smtClean="0"/>
              <a:t>‹#›</a:t>
            </a:fld>
            <a:endParaRPr lang="en-US" dirty="0"/>
          </a:p>
        </p:txBody>
      </p:sp>
    </p:spTree>
    <p:extLst>
      <p:ext uri="{BB962C8B-B14F-4D97-AF65-F5344CB8AC3E}">
        <p14:creationId xmlns:p14="http://schemas.microsoft.com/office/powerpoint/2010/main" val="427732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277797-AE92-485E-8082-B2C41A77C9AA}" type="datetimeFigureOut">
              <a:rPr lang="en-US" smtClean="0"/>
              <a:t>7/9/2020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FE1477-8D0A-49C0-A718-78AA8F30008D}" type="slidenum">
              <a:rPr lang="en-US" smtClean="0"/>
              <a:t>‹#›</a:t>
            </a:fld>
            <a:endParaRPr lang="en-US" dirty="0"/>
          </a:p>
        </p:txBody>
      </p:sp>
    </p:spTree>
    <p:extLst>
      <p:ext uri="{BB962C8B-B14F-4D97-AF65-F5344CB8AC3E}">
        <p14:creationId xmlns:p14="http://schemas.microsoft.com/office/powerpoint/2010/main" val="203822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277797-AE92-485E-8082-B2C41A77C9AA}" type="datetimeFigureOut">
              <a:rPr lang="en-US" smtClean="0"/>
              <a:t>7/9/2020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FE1477-8D0A-49C0-A718-78AA8F30008D}" type="slidenum">
              <a:rPr lang="en-US" smtClean="0"/>
              <a:t>‹#›</a:t>
            </a:fld>
            <a:endParaRPr lang="en-US" dirty="0"/>
          </a:p>
        </p:txBody>
      </p:sp>
    </p:spTree>
    <p:extLst>
      <p:ext uri="{BB962C8B-B14F-4D97-AF65-F5344CB8AC3E}">
        <p14:creationId xmlns:p14="http://schemas.microsoft.com/office/powerpoint/2010/main" val="283260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4200" y="274638"/>
            <a:ext cx="5562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021" y="77410"/>
            <a:ext cx="3375380" cy="1446590"/>
          </a:xfrm>
          <a:prstGeom prst="rect">
            <a:avLst/>
          </a:prstGeom>
        </p:spPr>
      </p:pic>
      <p:sp>
        <p:nvSpPr>
          <p:cNvPr id="12" name="Freeform 11"/>
          <p:cNvSpPr>
            <a:spLocks/>
          </p:cNvSpPr>
          <p:nvPr userDrawn="1"/>
        </p:nvSpPr>
        <p:spPr bwMode="auto">
          <a:xfrm>
            <a:off x="491817" y="5918367"/>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chemeClr val="bg1">
              <a:lumMod val="65000"/>
            </a:schemeClr>
          </a:solidFill>
          <a:ln>
            <a:noFill/>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4" name="Freeform 13"/>
          <p:cNvSpPr>
            <a:spLocks/>
          </p:cNvSpPr>
          <p:nvPr userDrawn="1"/>
        </p:nvSpPr>
        <p:spPr bwMode="auto">
          <a:xfrm>
            <a:off x="506105" y="5931067"/>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gradFill>
            <a:gsLst>
              <a:gs pos="0">
                <a:srgbClr val="00B050"/>
              </a:gs>
              <a:gs pos="56000">
                <a:schemeClr val="accent3">
                  <a:shade val="93000"/>
                  <a:satMod val="130000"/>
                </a:schemeClr>
              </a:gs>
              <a:gs pos="100000">
                <a:schemeClr val="accent3">
                  <a:shade val="94000"/>
                  <a:satMod val="135000"/>
                </a:schemeClr>
              </a:gs>
            </a:gsLst>
            <a:lin ang="16200000" scaled="0"/>
          </a:gradFill>
          <a:ln w="9525" cap="flat" cmpd="sng" algn="ctr">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Lucida Sans Unicode"/>
              <a:cs typeface="Arial" charset="0"/>
            </a:endParaRPr>
          </a:p>
        </p:txBody>
      </p:sp>
      <p:sp>
        <p:nvSpPr>
          <p:cNvPr id="15" name="Right Triangle 14"/>
          <p:cNvSpPr>
            <a:spLocks/>
          </p:cNvSpPr>
          <p:nvPr userDrawn="1"/>
        </p:nvSpPr>
        <p:spPr bwMode="auto">
          <a:xfrm>
            <a:off x="0" y="5777132"/>
            <a:ext cx="3402314" cy="1080868"/>
          </a:xfrm>
          <a:prstGeom prst="rtTriangle">
            <a:avLst/>
          </a:prstGeom>
          <a:solidFill>
            <a:schemeClr val="accent1">
              <a:lumMod val="75000"/>
            </a:schemeClr>
          </a:solid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442967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3600" b="1"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77797-AE92-485E-8082-B2C41A77C9AA}" type="datetimeFigureOut">
              <a:rPr lang="en-US" smtClean="0"/>
              <a:t>7/9/2020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E1477-8D0A-49C0-A718-78AA8F30008D}" type="slidenum">
              <a:rPr lang="en-US" smtClean="0"/>
              <a:t>‹#›</a:t>
            </a:fld>
            <a:endParaRPr lang="en-US" dirty="0"/>
          </a:p>
        </p:txBody>
      </p:sp>
    </p:spTree>
    <p:extLst>
      <p:ext uri="{BB962C8B-B14F-4D97-AF65-F5344CB8AC3E}">
        <p14:creationId xmlns:p14="http://schemas.microsoft.com/office/powerpoint/2010/main" val="26922348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7964424" cy="1676400"/>
          </a:xfrm>
        </p:spPr>
        <p:txBody>
          <a:bodyPr/>
          <a:lstStyle/>
          <a:p>
            <a:r>
              <a:rPr lang="en-US" sz="4000" dirty="0"/>
              <a:t>Green Incentive Data</a:t>
            </a:r>
            <a:br>
              <a:rPr lang="en-US" sz="4000" dirty="0"/>
            </a:br>
            <a:r>
              <a:rPr lang="en-US" sz="2800" i="1" dirty="0"/>
              <a:t>Quick Summary Report &amp; Green Report</a:t>
            </a:r>
            <a:br>
              <a:rPr lang="en-US" sz="2800" i="1" dirty="0"/>
            </a:br>
            <a:r>
              <a:rPr lang="en-US" sz="2800" b="0" i="1" dirty="0"/>
              <a:t>Powered by </a:t>
            </a:r>
            <a:r>
              <a:rPr lang="en-US" sz="2800" b="0" i="1" dirty="0" err="1"/>
              <a:t>IncentiFind</a:t>
            </a:r>
            <a:endParaRPr lang="en-US" sz="4000" dirty="0"/>
          </a:p>
        </p:txBody>
      </p:sp>
      <p:grpSp>
        <p:nvGrpSpPr>
          <p:cNvPr id="6" name="Group 5">
            <a:extLst>
              <a:ext uri="{FF2B5EF4-FFF2-40B4-BE49-F238E27FC236}">
                <a16:creationId xmlns:a16="http://schemas.microsoft.com/office/drawing/2014/main" id="{7AB70B55-99A5-BF40-846C-279E03DD2E47}"/>
              </a:ext>
            </a:extLst>
          </p:cNvPr>
          <p:cNvGrpSpPr/>
          <p:nvPr/>
        </p:nvGrpSpPr>
        <p:grpSpPr>
          <a:xfrm>
            <a:off x="0" y="0"/>
            <a:ext cx="4038600" cy="1524000"/>
            <a:chOff x="0" y="0"/>
            <a:chExt cx="4038600" cy="1524000"/>
          </a:xfrm>
        </p:grpSpPr>
        <p:sp>
          <p:nvSpPr>
            <p:cNvPr id="5" name="Rectangle 4">
              <a:extLst>
                <a:ext uri="{FF2B5EF4-FFF2-40B4-BE49-F238E27FC236}">
                  <a16:creationId xmlns:a16="http://schemas.microsoft.com/office/drawing/2014/main" id="{D34F314D-2C4F-4F49-849E-D5DC46E54262}"/>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49FC3E-899A-4A46-BB6A-F0E23F246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Tree>
    <p:extLst>
      <p:ext uri="{BB962C8B-B14F-4D97-AF65-F5344CB8AC3E}">
        <p14:creationId xmlns:p14="http://schemas.microsoft.com/office/powerpoint/2010/main" val="4004561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6342FA-0F85-0243-B0E5-FE3DA0AF0FFB}"/>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E2A7B87E-2DD3-9445-9AC4-95A8CEBE1A23}"/>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BC5DB71-AFB2-084A-8F80-FC726C381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
        <p:nvSpPr>
          <p:cNvPr id="9" name="Title 3">
            <a:extLst>
              <a:ext uri="{FF2B5EF4-FFF2-40B4-BE49-F238E27FC236}">
                <a16:creationId xmlns:a16="http://schemas.microsoft.com/office/drawing/2014/main" id="{8C195D2F-2945-5248-A32D-017709A887EE}"/>
              </a:ext>
            </a:extLst>
          </p:cNvPr>
          <p:cNvSpPr>
            <a:spLocks noGrp="1"/>
          </p:cNvSpPr>
          <p:nvPr>
            <p:ph type="title"/>
          </p:nvPr>
        </p:nvSpPr>
        <p:spPr>
          <a:xfrm>
            <a:off x="3962400" y="274638"/>
            <a:ext cx="5105400" cy="1325562"/>
          </a:xfrm>
        </p:spPr>
        <p:txBody>
          <a:bodyPr>
            <a:normAutofit/>
          </a:bodyPr>
          <a:lstStyle/>
          <a:p>
            <a:r>
              <a:rPr lang="en-US" dirty="0"/>
              <a:t>12,000+ Incentives</a:t>
            </a:r>
          </a:p>
        </p:txBody>
      </p:sp>
      <p:sp>
        <p:nvSpPr>
          <p:cNvPr id="2" name="Rectangle 1">
            <a:extLst>
              <a:ext uri="{FF2B5EF4-FFF2-40B4-BE49-F238E27FC236}">
                <a16:creationId xmlns:a16="http://schemas.microsoft.com/office/drawing/2014/main" id="{F0FFBC35-0266-CB49-AB00-0BAAF0D4083F}"/>
              </a:ext>
            </a:extLst>
          </p:cNvPr>
          <p:cNvSpPr/>
          <p:nvPr/>
        </p:nvSpPr>
        <p:spPr>
          <a:xfrm>
            <a:off x="685800" y="1665165"/>
            <a:ext cx="3717888" cy="3724096"/>
          </a:xfrm>
          <a:prstGeom prst="rect">
            <a:avLst/>
          </a:prstGeom>
        </p:spPr>
        <p:txBody>
          <a:bodyPr wrap="square">
            <a:spAutoFit/>
          </a:bodyPr>
          <a:lstStyle/>
          <a:p>
            <a:r>
              <a:rPr lang="en-US" sz="2800" b="1" dirty="0">
                <a:latin typeface="Source Sans Pro" panose="020B0503030403020204" pitchFamily="34" charset="0"/>
              </a:rPr>
              <a:t>New Construction</a:t>
            </a:r>
            <a:endParaRPr lang="en-US" sz="1600" dirty="0"/>
          </a:p>
          <a:p>
            <a:r>
              <a:rPr lang="en-US" sz="1600" i="1" dirty="0">
                <a:latin typeface="Source Sans Pro" panose="020B0503030403020204" pitchFamily="34" charset="0"/>
              </a:rPr>
              <a:t>(</a:t>
            </a:r>
            <a:r>
              <a:rPr lang="en-US" sz="1600" b="1" i="1" dirty="0">
                <a:solidFill>
                  <a:srgbClr val="00B050"/>
                </a:solidFill>
                <a:latin typeface="Source Sans Pro" panose="020B0503030403020204" pitchFamily="34" charset="0"/>
              </a:rPr>
              <a:t>Above code </a:t>
            </a:r>
            <a:r>
              <a:rPr lang="en-US" sz="1600" i="1" dirty="0">
                <a:latin typeface="Source Sans Pro" panose="020B0503030403020204" pitchFamily="34" charset="0"/>
              </a:rPr>
              <a:t>or achieving certification)</a:t>
            </a:r>
          </a:p>
          <a:p>
            <a:endParaRPr lang="en-US" sz="1600" dirty="0"/>
          </a:p>
          <a:p>
            <a:pPr lvl="1"/>
            <a:r>
              <a:rPr lang="en-US" sz="1600" b="1" dirty="0">
                <a:latin typeface="Source Sans Pro" panose="020B0503030403020204" pitchFamily="34" charset="0"/>
              </a:rPr>
              <a:t>2,448 </a:t>
            </a:r>
            <a:r>
              <a:rPr lang="en-US" sz="1600" dirty="0">
                <a:latin typeface="Source Sans Pro" panose="020B0503030403020204" pitchFamily="34" charset="0"/>
              </a:rPr>
              <a:t>Energy Efficiency</a:t>
            </a:r>
            <a:endParaRPr lang="en-US" sz="1600" dirty="0"/>
          </a:p>
          <a:p>
            <a:pPr lvl="1"/>
            <a:r>
              <a:rPr lang="en-US" sz="1600" b="1" dirty="0">
                <a:latin typeface="Source Sans Pro" panose="020B0503030403020204" pitchFamily="34" charset="0"/>
              </a:rPr>
              <a:t>648 </a:t>
            </a:r>
            <a:r>
              <a:rPr lang="en-US" sz="1600" dirty="0">
                <a:latin typeface="Source Sans Pro" panose="020B0503030403020204" pitchFamily="34" charset="0"/>
              </a:rPr>
              <a:t>Renewables</a:t>
            </a:r>
            <a:endParaRPr lang="en-US" sz="1600" dirty="0"/>
          </a:p>
          <a:p>
            <a:pPr lvl="1"/>
            <a:r>
              <a:rPr lang="en-US" sz="1600" b="1" dirty="0">
                <a:latin typeface="Source Sans Pro" panose="020B0503030403020204" pitchFamily="34" charset="0"/>
              </a:rPr>
              <a:t>396 </a:t>
            </a:r>
            <a:r>
              <a:rPr lang="en-US" sz="1600" dirty="0">
                <a:latin typeface="Source Sans Pro" panose="020B0503030403020204" pitchFamily="34" charset="0"/>
              </a:rPr>
              <a:t>Water Conservation</a:t>
            </a:r>
            <a:endParaRPr lang="en-US" sz="1600" dirty="0"/>
          </a:p>
          <a:p>
            <a:pPr lvl="1"/>
            <a:r>
              <a:rPr lang="en-US" sz="1600" b="1" dirty="0">
                <a:latin typeface="Source Sans Pro" panose="020B0503030403020204" pitchFamily="34" charset="0"/>
              </a:rPr>
              <a:t>1,020 </a:t>
            </a:r>
            <a:r>
              <a:rPr lang="en-US" sz="1600" dirty="0">
                <a:latin typeface="Source Sans Pro" panose="020B0503030403020204" pitchFamily="34" charset="0"/>
              </a:rPr>
              <a:t>Other</a:t>
            </a:r>
            <a:endParaRPr lang="en-US" sz="1600" dirty="0"/>
          </a:p>
          <a:p>
            <a:pPr marL="914400" lvl="1"/>
            <a:r>
              <a:rPr lang="en-US" sz="1600" i="1" dirty="0">
                <a:latin typeface="Source Sans Pro" panose="020B0503030403020204" pitchFamily="34" charset="0"/>
              </a:rPr>
              <a:t>Brownfield Development</a:t>
            </a:r>
            <a:endParaRPr lang="en-US" sz="1600" dirty="0"/>
          </a:p>
          <a:p>
            <a:pPr marL="914400" lvl="1"/>
            <a:r>
              <a:rPr lang="en-US" sz="1600" i="1" dirty="0">
                <a:latin typeface="Source Sans Pro" panose="020B0503030403020204" pitchFamily="34" charset="0"/>
              </a:rPr>
              <a:t>EV Charge Stations</a:t>
            </a:r>
            <a:endParaRPr lang="en-US" sz="1600" dirty="0"/>
          </a:p>
          <a:p>
            <a:pPr marL="914400" lvl="1"/>
            <a:r>
              <a:rPr lang="en-US" sz="1600" i="1" dirty="0">
                <a:latin typeface="Source Sans Pro" panose="020B0503030403020204" pitchFamily="34" charset="0"/>
              </a:rPr>
              <a:t>Certification</a:t>
            </a:r>
            <a:endParaRPr lang="en-US" sz="1600" dirty="0"/>
          </a:p>
          <a:p>
            <a:pPr marL="914400" lvl="1"/>
            <a:r>
              <a:rPr lang="en-US" sz="1600" i="1" dirty="0">
                <a:latin typeface="Source Sans Pro" panose="020B0503030403020204" pitchFamily="34" charset="0"/>
              </a:rPr>
              <a:t>Opportunity Zone</a:t>
            </a:r>
            <a:endParaRPr lang="en-US" sz="1600" dirty="0"/>
          </a:p>
          <a:p>
            <a:pPr marL="914400" lvl="1"/>
            <a:r>
              <a:rPr lang="en-US" sz="1600" i="1" dirty="0">
                <a:latin typeface="Source Sans Pro" panose="020B0503030403020204" pitchFamily="34" charset="0"/>
              </a:rPr>
              <a:t>New Market Tax Credit</a:t>
            </a:r>
            <a:endParaRPr lang="en-US" sz="1600" dirty="0"/>
          </a:p>
          <a:p>
            <a:pPr marL="914400" lvl="1"/>
            <a:r>
              <a:rPr lang="en-US" sz="1600" i="1" dirty="0">
                <a:latin typeface="Source Sans Pro" panose="020B0503030403020204" pitchFamily="34" charset="0"/>
              </a:rPr>
              <a:t>PACE Eligible Areas</a:t>
            </a:r>
            <a:endParaRPr lang="en-US" sz="1600" dirty="0"/>
          </a:p>
          <a:p>
            <a:pPr marL="914400" lvl="1"/>
            <a:r>
              <a:rPr lang="en-US" sz="1600" i="1" dirty="0">
                <a:latin typeface="Source Sans Pro" panose="020B0503030403020204" pitchFamily="34" charset="0"/>
              </a:rPr>
              <a:t>Resilience</a:t>
            </a:r>
            <a:endParaRPr lang="en-US" sz="1600" dirty="0"/>
          </a:p>
        </p:txBody>
      </p:sp>
      <p:sp>
        <p:nvSpPr>
          <p:cNvPr id="3" name="Rectangle 2">
            <a:extLst>
              <a:ext uri="{FF2B5EF4-FFF2-40B4-BE49-F238E27FC236}">
                <a16:creationId xmlns:a16="http://schemas.microsoft.com/office/drawing/2014/main" id="{1EB5BF18-A395-E141-8678-431BAF02643E}"/>
              </a:ext>
            </a:extLst>
          </p:cNvPr>
          <p:cNvSpPr/>
          <p:nvPr/>
        </p:nvSpPr>
        <p:spPr>
          <a:xfrm>
            <a:off x="4664112" y="1628507"/>
            <a:ext cx="3717888" cy="3724096"/>
          </a:xfrm>
          <a:prstGeom prst="rect">
            <a:avLst/>
          </a:prstGeom>
        </p:spPr>
        <p:txBody>
          <a:bodyPr wrap="square">
            <a:spAutoFit/>
          </a:bodyPr>
          <a:lstStyle/>
          <a:p>
            <a:r>
              <a:rPr lang="en-US" sz="2800" b="1" dirty="0">
                <a:latin typeface="Source Sans Pro" panose="020B0503030403020204" pitchFamily="34" charset="0"/>
              </a:rPr>
              <a:t>Existing Buildings</a:t>
            </a:r>
            <a:endParaRPr lang="en-US" sz="1600" dirty="0"/>
          </a:p>
          <a:p>
            <a:r>
              <a:rPr lang="en-US" sz="1600" i="1" dirty="0">
                <a:latin typeface="Source Sans Pro" panose="020B0503030403020204" pitchFamily="34" charset="0"/>
              </a:rPr>
              <a:t>(</a:t>
            </a:r>
            <a:r>
              <a:rPr lang="en-US" sz="1600" b="1" i="1" dirty="0">
                <a:solidFill>
                  <a:srgbClr val="00B050"/>
                </a:solidFill>
                <a:latin typeface="Source Sans Pro" panose="020B0503030403020204" pitchFamily="34" charset="0"/>
              </a:rPr>
              <a:t>Above code </a:t>
            </a:r>
            <a:r>
              <a:rPr lang="en-US" sz="1600" i="1" dirty="0">
                <a:latin typeface="Source Sans Pro" panose="020B0503030403020204" pitchFamily="34" charset="0"/>
              </a:rPr>
              <a:t>or achieving certification)</a:t>
            </a:r>
          </a:p>
          <a:p>
            <a:endParaRPr lang="en-US" sz="1600" dirty="0"/>
          </a:p>
          <a:p>
            <a:pPr lvl="1"/>
            <a:r>
              <a:rPr lang="en-US" sz="1600" b="1" dirty="0">
                <a:latin typeface="Source Sans Pro" panose="020B0503030403020204" pitchFamily="34" charset="0"/>
              </a:rPr>
              <a:t>4,284 </a:t>
            </a:r>
            <a:r>
              <a:rPr lang="en-US" sz="1600" dirty="0">
                <a:latin typeface="Source Sans Pro" panose="020B0503030403020204" pitchFamily="34" charset="0"/>
              </a:rPr>
              <a:t>Energy Efficiency</a:t>
            </a:r>
            <a:endParaRPr lang="en-US" sz="1600" dirty="0"/>
          </a:p>
          <a:p>
            <a:pPr lvl="1"/>
            <a:r>
              <a:rPr lang="en-US" sz="1600" b="1" dirty="0">
                <a:latin typeface="Source Sans Pro" panose="020B0503030403020204" pitchFamily="34" charset="0"/>
              </a:rPr>
              <a:t>1,512 </a:t>
            </a:r>
            <a:r>
              <a:rPr lang="en-US" sz="1600" dirty="0">
                <a:latin typeface="Source Sans Pro" panose="020B0503030403020204" pitchFamily="34" charset="0"/>
              </a:rPr>
              <a:t>Renewables</a:t>
            </a:r>
            <a:endParaRPr lang="en-US" sz="1600" dirty="0"/>
          </a:p>
          <a:p>
            <a:pPr lvl="1"/>
            <a:r>
              <a:rPr lang="en-US" sz="1600" b="1" dirty="0">
                <a:latin typeface="Source Sans Pro" panose="020B0503030403020204" pitchFamily="34" charset="0"/>
              </a:rPr>
              <a:t>1,320 </a:t>
            </a:r>
            <a:r>
              <a:rPr lang="en-US" sz="1600" dirty="0">
                <a:latin typeface="Source Sans Pro" panose="020B0503030403020204" pitchFamily="34" charset="0"/>
              </a:rPr>
              <a:t>Water Conservation</a:t>
            </a:r>
            <a:endParaRPr lang="en-US" sz="1600" dirty="0"/>
          </a:p>
          <a:p>
            <a:pPr lvl="1"/>
            <a:r>
              <a:rPr lang="en-US" sz="1600" b="1" dirty="0">
                <a:latin typeface="Source Sans Pro" panose="020B0503030403020204" pitchFamily="34" charset="0"/>
              </a:rPr>
              <a:t>1,680 </a:t>
            </a:r>
            <a:r>
              <a:rPr lang="en-US" sz="1600" dirty="0">
                <a:latin typeface="Source Sans Pro" panose="020B0503030403020204" pitchFamily="34" charset="0"/>
              </a:rPr>
              <a:t>Other</a:t>
            </a:r>
            <a:endParaRPr lang="en-US" sz="1600" dirty="0"/>
          </a:p>
          <a:p>
            <a:pPr marL="914400" lvl="1"/>
            <a:r>
              <a:rPr lang="en-US" sz="1600" i="1" dirty="0">
                <a:latin typeface="Source Sans Pro" panose="020B0503030403020204" pitchFamily="34" charset="0"/>
              </a:rPr>
              <a:t>Historic Reuse</a:t>
            </a:r>
            <a:endParaRPr lang="en-US" sz="1600" dirty="0"/>
          </a:p>
          <a:p>
            <a:pPr marL="914400" lvl="1"/>
            <a:r>
              <a:rPr lang="en-US" sz="1600" i="1" dirty="0">
                <a:latin typeface="Source Sans Pro" panose="020B0503030403020204" pitchFamily="34" charset="0"/>
              </a:rPr>
              <a:t>Beautification</a:t>
            </a:r>
            <a:endParaRPr lang="en-US" sz="1600" dirty="0"/>
          </a:p>
          <a:p>
            <a:pPr marL="914400" lvl="1"/>
            <a:r>
              <a:rPr lang="en-US" sz="1600" i="1" dirty="0">
                <a:latin typeface="Source Sans Pro" panose="020B0503030403020204" pitchFamily="34" charset="0"/>
              </a:rPr>
              <a:t>Economic Development</a:t>
            </a:r>
            <a:endParaRPr lang="en-US" sz="1600" dirty="0"/>
          </a:p>
          <a:p>
            <a:pPr marL="914400" lvl="1"/>
            <a:r>
              <a:rPr lang="en-US" sz="1600" i="1" dirty="0">
                <a:latin typeface="Source Sans Pro" panose="020B0503030403020204" pitchFamily="34" charset="0"/>
              </a:rPr>
              <a:t>EV Charge Stations</a:t>
            </a:r>
            <a:endParaRPr lang="en-US" sz="1600" dirty="0"/>
          </a:p>
          <a:p>
            <a:pPr marL="914400" lvl="1"/>
            <a:r>
              <a:rPr lang="en-US" sz="1600" i="1" dirty="0">
                <a:latin typeface="Source Sans Pro" panose="020B0503030403020204" pitchFamily="34" charset="0"/>
              </a:rPr>
              <a:t>Certification</a:t>
            </a:r>
            <a:endParaRPr lang="en-US" sz="1600" dirty="0"/>
          </a:p>
          <a:p>
            <a:pPr marL="914400" lvl="1"/>
            <a:r>
              <a:rPr lang="en-US" sz="1600" i="1" dirty="0">
                <a:latin typeface="Source Sans Pro" panose="020B0503030403020204" pitchFamily="34" charset="0"/>
              </a:rPr>
              <a:t>PACE Eligible Areas</a:t>
            </a:r>
            <a:endParaRPr lang="en-US" sz="1600" dirty="0"/>
          </a:p>
          <a:p>
            <a:pPr marL="914400" lvl="1"/>
            <a:r>
              <a:rPr lang="en-US" sz="1600" i="1" dirty="0">
                <a:latin typeface="Source Sans Pro" panose="020B0503030403020204" pitchFamily="34" charset="0"/>
              </a:rPr>
              <a:t>Resilience</a:t>
            </a:r>
            <a:endParaRPr lang="en-US" sz="1600" dirty="0"/>
          </a:p>
        </p:txBody>
      </p:sp>
      <p:sp>
        <p:nvSpPr>
          <p:cNvPr id="4" name="Rectangle 3">
            <a:extLst>
              <a:ext uri="{FF2B5EF4-FFF2-40B4-BE49-F238E27FC236}">
                <a16:creationId xmlns:a16="http://schemas.microsoft.com/office/drawing/2014/main" id="{183C1C93-A9D0-7645-A425-710D362E8423}"/>
              </a:ext>
            </a:extLst>
          </p:cNvPr>
          <p:cNvSpPr/>
          <p:nvPr/>
        </p:nvSpPr>
        <p:spPr>
          <a:xfrm>
            <a:off x="5181600" y="5791200"/>
            <a:ext cx="3505200" cy="677108"/>
          </a:xfrm>
          <a:prstGeom prst="rect">
            <a:avLst/>
          </a:prstGeom>
        </p:spPr>
        <p:txBody>
          <a:bodyPr wrap="square">
            <a:spAutoFit/>
          </a:bodyPr>
          <a:lstStyle/>
          <a:p>
            <a:pPr algn="ctr"/>
            <a:r>
              <a:rPr lang="en-US" sz="2400" b="1" dirty="0">
                <a:solidFill>
                  <a:schemeClr val="tx2"/>
                </a:solidFill>
                <a:latin typeface="Source Sans Pro" panose="020B0503030403020204" pitchFamily="34" charset="0"/>
              </a:rPr>
              <a:t>Incentive Categories:</a:t>
            </a:r>
            <a:r>
              <a:rPr lang="en-US" sz="2000" b="1" dirty="0">
                <a:solidFill>
                  <a:schemeClr val="tx2"/>
                </a:solidFill>
                <a:latin typeface="Source Sans Pro" panose="020B0503030403020204" pitchFamily="34" charset="0"/>
              </a:rPr>
              <a:t> </a:t>
            </a:r>
            <a:endParaRPr lang="en-US" sz="1400" dirty="0">
              <a:solidFill>
                <a:schemeClr val="tx2"/>
              </a:solidFill>
            </a:endParaRPr>
          </a:p>
          <a:p>
            <a:pPr algn="ctr"/>
            <a:r>
              <a:rPr lang="en-US" sz="1400" i="1" dirty="0">
                <a:solidFill>
                  <a:schemeClr val="tx2"/>
                </a:solidFill>
                <a:latin typeface="Source Sans Pro" panose="020B0503030403020204" pitchFamily="34" charset="0"/>
              </a:rPr>
              <a:t>tax, grants, fee waivers, rebates, bill credits</a:t>
            </a:r>
            <a:endParaRPr lang="en-US" sz="1400" dirty="0">
              <a:solidFill>
                <a:schemeClr val="tx2"/>
              </a:solidFill>
            </a:endParaRPr>
          </a:p>
        </p:txBody>
      </p:sp>
    </p:spTree>
    <p:extLst>
      <p:ext uri="{BB962C8B-B14F-4D97-AF65-F5344CB8AC3E}">
        <p14:creationId xmlns:p14="http://schemas.microsoft.com/office/powerpoint/2010/main" val="12225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2B7876-551F-7F43-BE9E-57B2B9C54431}"/>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453BF741-F7A8-E44E-9001-7F9C2E932FD4}"/>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62E473D-5F91-EE4C-827B-276C46F37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
        <p:nvSpPr>
          <p:cNvPr id="4" name="Title 3"/>
          <p:cNvSpPr>
            <a:spLocks noGrp="1"/>
          </p:cNvSpPr>
          <p:nvPr>
            <p:ph type="title"/>
          </p:nvPr>
        </p:nvSpPr>
        <p:spPr>
          <a:xfrm>
            <a:off x="3962400" y="274638"/>
            <a:ext cx="5105400" cy="1325562"/>
          </a:xfrm>
        </p:spPr>
        <p:txBody>
          <a:bodyPr>
            <a:normAutofit/>
          </a:bodyPr>
          <a:lstStyle/>
          <a:p>
            <a:r>
              <a:rPr lang="en-US" dirty="0"/>
              <a:t>Who is Eligible?</a:t>
            </a:r>
          </a:p>
        </p:txBody>
      </p:sp>
      <p:sp>
        <p:nvSpPr>
          <p:cNvPr id="9" name="Content Placeholder 4">
            <a:extLst>
              <a:ext uri="{FF2B5EF4-FFF2-40B4-BE49-F238E27FC236}">
                <a16:creationId xmlns:a16="http://schemas.microsoft.com/office/drawing/2014/main" id="{AF09A9E3-975B-5540-8261-39D986A25227}"/>
              </a:ext>
            </a:extLst>
          </p:cNvPr>
          <p:cNvSpPr>
            <a:spLocks noGrp="1"/>
          </p:cNvSpPr>
          <p:nvPr>
            <p:ph idx="1"/>
          </p:nvPr>
        </p:nvSpPr>
        <p:spPr>
          <a:xfrm>
            <a:off x="457200" y="1600200"/>
            <a:ext cx="8229600" cy="4724400"/>
          </a:xfrm>
        </p:spPr>
        <p:txBody>
          <a:bodyPr>
            <a:normAutofit lnSpcReduction="10000"/>
          </a:bodyPr>
          <a:lstStyle/>
          <a:p>
            <a:r>
              <a:rPr lang="en-US" dirty="0"/>
              <a:t>Anything above building code</a:t>
            </a:r>
          </a:p>
          <a:p>
            <a:r>
              <a:rPr lang="en-US" dirty="0"/>
              <a:t>Most products and equipment are above code</a:t>
            </a:r>
          </a:p>
          <a:p>
            <a:r>
              <a:rPr lang="en-US" dirty="0"/>
              <a:t>Energy Efficiency: </a:t>
            </a:r>
          </a:p>
          <a:p>
            <a:pPr lvl="1"/>
            <a:r>
              <a:rPr lang="en-US" dirty="0"/>
              <a:t>LED, HVAC, Windows, Roofs, Insulation, appliances, etc.</a:t>
            </a:r>
          </a:p>
          <a:p>
            <a:r>
              <a:rPr lang="en-US" dirty="0"/>
              <a:t>Water Conservation:</a:t>
            </a:r>
          </a:p>
          <a:p>
            <a:pPr lvl="1"/>
            <a:r>
              <a:rPr lang="en-US" dirty="0"/>
              <a:t>Landscaping, faucets, toilets, showers, etc.</a:t>
            </a:r>
          </a:p>
          <a:p>
            <a:r>
              <a:rPr lang="en-US" dirty="0"/>
              <a:t>Renewables</a:t>
            </a:r>
          </a:p>
          <a:p>
            <a:pPr lvl="1"/>
            <a:r>
              <a:rPr lang="en-US" dirty="0"/>
              <a:t>Solar, Wind, Geothermal, etc.</a:t>
            </a:r>
          </a:p>
        </p:txBody>
      </p:sp>
    </p:spTree>
    <p:extLst>
      <p:ext uri="{BB962C8B-B14F-4D97-AF65-F5344CB8AC3E}">
        <p14:creationId xmlns:p14="http://schemas.microsoft.com/office/powerpoint/2010/main" val="125201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274638"/>
            <a:ext cx="5105400" cy="1325562"/>
          </a:xfrm>
        </p:spPr>
        <p:txBody>
          <a:bodyPr>
            <a:normAutofit/>
          </a:bodyPr>
          <a:lstStyle/>
          <a:p>
            <a:r>
              <a:rPr lang="en-US" dirty="0"/>
              <a:t>Value of Our Data</a:t>
            </a:r>
            <a:endParaRPr lang="en-US" dirty="0">
              <a:solidFill>
                <a:srgbClr val="FF0000"/>
              </a:solidFill>
            </a:endParaRPr>
          </a:p>
        </p:txBody>
      </p:sp>
      <p:sp>
        <p:nvSpPr>
          <p:cNvPr id="7" name="Google Shape;670;p122">
            <a:extLst>
              <a:ext uri="{FF2B5EF4-FFF2-40B4-BE49-F238E27FC236}">
                <a16:creationId xmlns:a16="http://schemas.microsoft.com/office/drawing/2014/main" id="{7CB8DE30-BE90-414F-B355-63D1B8148D58}"/>
              </a:ext>
            </a:extLst>
          </p:cNvPr>
          <p:cNvSpPr txBox="1"/>
          <p:nvPr/>
        </p:nvSpPr>
        <p:spPr>
          <a:xfrm>
            <a:off x="0" y="1752597"/>
            <a:ext cx="4183599" cy="400200"/>
          </a:xfrm>
          <a:prstGeom prst="rect">
            <a:avLst/>
          </a:prstGeom>
          <a:noFill/>
          <a:ln>
            <a:noFill/>
          </a:ln>
        </p:spPr>
        <p:txBody>
          <a:bodyPr spcFirstLastPara="1" wrap="square" lIns="91425" tIns="45700" rIns="91425" bIns="45700" anchor="t" anchorCtr="0">
            <a:noAutofit/>
          </a:bodyPr>
          <a:lstStyle/>
          <a:p>
            <a:pPr lvl="0" algn="ctr"/>
            <a:r>
              <a:rPr lang="en-US" sz="1600" b="1" dirty="0">
                <a:solidFill>
                  <a:srgbClr val="36828B"/>
                </a:solidFill>
                <a:latin typeface="Source Sans Pro"/>
                <a:ea typeface="Source Sans Pro"/>
                <a:cs typeface="Source Sans Pro"/>
                <a:sym typeface="Source Sans Pro"/>
              </a:rPr>
              <a:t>Single Family: 3,000 SQFT, 37 years old</a:t>
            </a:r>
          </a:p>
        </p:txBody>
      </p:sp>
      <p:grpSp>
        <p:nvGrpSpPr>
          <p:cNvPr id="25" name="Google Shape;696;p122">
            <a:extLst>
              <a:ext uri="{FF2B5EF4-FFF2-40B4-BE49-F238E27FC236}">
                <a16:creationId xmlns:a16="http://schemas.microsoft.com/office/drawing/2014/main" id="{6DE2BFF1-1ABA-2A42-A38E-ACDB21D5F92E}"/>
              </a:ext>
            </a:extLst>
          </p:cNvPr>
          <p:cNvGrpSpPr/>
          <p:nvPr/>
        </p:nvGrpSpPr>
        <p:grpSpPr>
          <a:xfrm>
            <a:off x="311400" y="2278812"/>
            <a:ext cx="4032000" cy="3588588"/>
            <a:chOff x="997200" y="1946113"/>
            <a:chExt cx="4672325" cy="3588588"/>
          </a:xfrm>
        </p:grpSpPr>
        <p:sp>
          <p:nvSpPr>
            <p:cNvPr id="26" name="Google Shape;697;p122">
              <a:extLst>
                <a:ext uri="{FF2B5EF4-FFF2-40B4-BE49-F238E27FC236}">
                  <a16:creationId xmlns:a16="http://schemas.microsoft.com/office/drawing/2014/main" id="{FAD76F88-243C-4846-B7BA-D5F0443FEFE7}"/>
                </a:ext>
              </a:extLst>
            </p:cNvPr>
            <p:cNvSpPr txBox="1"/>
            <p:nvPr/>
          </p:nvSpPr>
          <p:spPr>
            <a:xfrm>
              <a:off x="997200" y="4827300"/>
              <a:ext cx="3081000" cy="707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latin typeface="Source Sans Pro"/>
                  <a:ea typeface="Source Sans Pro"/>
                  <a:cs typeface="Source Sans Pro"/>
                  <a:sym typeface="Source Sans Pro"/>
                </a:rPr>
                <a:t>Total:</a:t>
              </a:r>
              <a:endParaRPr sz="1400" b="1">
                <a:latin typeface="Source Sans Pro"/>
                <a:ea typeface="Source Sans Pro"/>
                <a:cs typeface="Source Sans Pro"/>
                <a:sym typeface="Source Sans Pro"/>
              </a:endParaRPr>
            </a:p>
          </p:txBody>
        </p:sp>
        <p:sp>
          <p:nvSpPr>
            <p:cNvPr id="27" name="Google Shape;698;p122">
              <a:extLst>
                <a:ext uri="{FF2B5EF4-FFF2-40B4-BE49-F238E27FC236}">
                  <a16:creationId xmlns:a16="http://schemas.microsoft.com/office/drawing/2014/main" id="{28D0F3F7-3747-2141-A374-B863AEB089E0}"/>
                </a:ext>
              </a:extLst>
            </p:cNvPr>
            <p:cNvSpPr txBox="1"/>
            <p:nvPr/>
          </p:nvSpPr>
          <p:spPr>
            <a:xfrm>
              <a:off x="997200" y="3694488"/>
              <a:ext cx="3081000" cy="36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rgbClr val="595959"/>
                  </a:solidFill>
                  <a:latin typeface="Source Sans Pro"/>
                  <a:ea typeface="Source Sans Pro"/>
                  <a:cs typeface="Source Sans Pro"/>
                  <a:sym typeface="Source Sans Pro"/>
                </a:rPr>
                <a:t>Home Equity Loan</a:t>
              </a:r>
              <a:endParaRPr sz="1200" b="1">
                <a:solidFill>
                  <a:srgbClr val="595959"/>
                </a:solidFill>
                <a:latin typeface="Source Sans Pro"/>
                <a:ea typeface="Source Sans Pro"/>
                <a:cs typeface="Source Sans Pro"/>
                <a:sym typeface="Source Sans Pro"/>
              </a:endParaRPr>
            </a:p>
          </p:txBody>
        </p:sp>
        <p:sp>
          <p:nvSpPr>
            <p:cNvPr id="28" name="Google Shape;699;p122">
              <a:extLst>
                <a:ext uri="{FF2B5EF4-FFF2-40B4-BE49-F238E27FC236}">
                  <a16:creationId xmlns:a16="http://schemas.microsoft.com/office/drawing/2014/main" id="{F7EEE3E3-0950-0D4A-84C1-31A2AFE45C90}"/>
                </a:ext>
              </a:extLst>
            </p:cNvPr>
            <p:cNvSpPr txBox="1"/>
            <p:nvPr/>
          </p:nvSpPr>
          <p:spPr>
            <a:xfrm>
              <a:off x="997200" y="3161088"/>
              <a:ext cx="3081000" cy="36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595959"/>
                  </a:solidFill>
                  <a:latin typeface="Source Sans Pro"/>
                  <a:ea typeface="Source Sans Pro"/>
                  <a:cs typeface="Source Sans Pro"/>
                  <a:sym typeface="Source Sans Pro"/>
                </a:rPr>
                <a:t>Energy Efficient Water Heater</a:t>
              </a:r>
              <a:endParaRPr sz="1200">
                <a:solidFill>
                  <a:srgbClr val="595959"/>
                </a:solidFill>
                <a:latin typeface="Source Sans Pro"/>
                <a:ea typeface="Source Sans Pro"/>
                <a:cs typeface="Source Sans Pro"/>
                <a:sym typeface="Source Sans Pro"/>
              </a:endParaRPr>
            </a:p>
          </p:txBody>
        </p:sp>
        <p:sp>
          <p:nvSpPr>
            <p:cNvPr id="29" name="Google Shape;700;p122">
              <a:extLst>
                <a:ext uri="{FF2B5EF4-FFF2-40B4-BE49-F238E27FC236}">
                  <a16:creationId xmlns:a16="http://schemas.microsoft.com/office/drawing/2014/main" id="{DA4C66E0-4CAD-D14E-93C0-BE40FFB3CFBC}"/>
                </a:ext>
              </a:extLst>
            </p:cNvPr>
            <p:cNvSpPr txBox="1"/>
            <p:nvPr/>
          </p:nvSpPr>
          <p:spPr>
            <a:xfrm>
              <a:off x="997200" y="2765988"/>
              <a:ext cx="3081000" cy="365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sz="1200">
                  <a:solidFill>
                    <a:srgbClr val="595959"/>
                  </a:solidFill>
                  <a:latin typeface="Source Sans Pro"/>
                  <a:ea typeface="Source Sans Pro"/>
                  <a:cs typeface="Source Sans Pro"/>
                  <a:sym typeface="Source Sans Pro"/>
                </a:rPr>
                <a:t>Solar Screens on Windows</a:t>
              </a:r>
              <a:endParaRPr sz="1200">
                <a:solidFill>
                  <a:srgbClr val="595959"/>
                </a:solidFill>
                <a:latin typeface="Source Sans Pro"/>
                <a:ea typeface="Source Sans Pro"/>
                <a:cs typeface="Source Sans Pro"/>
                <a:sym typeface="Source Sans Pro"/>
              </a:endParaRPr>
            </a:p>
          </p:txBody>
        </p:sp>
        <p:sp>
          <p:nvSpPr>
            <p:cNvPr id="30" name="Google Shape;701;p122">
              <a:extLst>
                <a:ext uri="{FF2B5EF4-FFF2-40B4-BE49-F238E27FC236}">
                  <a16:creationId xmlns:a16="http://schemas.microsoft.com/office/drawing/2014/main" id="{7505D815-A3E1-2A41-8DB7-DD56AC63C9FD}"/>
                </a:ext>
              </a:extLst>
            </p:cNvPr>
            <p:cNvSpPr txBox="1"/>
            <p:nvPr/>
          </p:nvSpPr>
          <p:spPr>
            <a:xfrm>
              <a:off x="997200" y="4241988"/>
              <a:ext cx="3081000" cy="36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rgbClr val="36828B"/>
                  </a:solidFill>
                  <a:latin typeface="Source Sans Pro"/>
                  <a:ea typeface="Source Sans Pro"/>
                  <a:cs typeface="Source Sans Pro"/>
                  <a:sym typeface="Source Sans Pro"/>
                </a:rPr>
                <a:t>Cost-Savings from incentives:</a:t>
              </a:r>
              <a:endParaRPr sz="1200" b="1">
                <a:solidFill>
                  <a:srgbClr val="36828B"/>
                </a:solidFill>
                <a:latin typeface="Source Sans Pro"/>
                <a:ea typeface="Source Sans Pro"/>
                <a:cs typeface="Source Sans Pro"/>
                <a:sym typeface="Source Sans Pro"/>
              </a:endParaRPr>
            </a:p>
          </p:txBody>
        </p:sp>
        <p:sp>
          <p:nvSpPr>
            <p:cNvPr id="31" name="Google Shape;702;p122">
              <a:extLst>
                <a:ext uri="{FF2B5EF4-FFF2-40B4-BE49-F238E27FC236}">
                  <a16:creationId xmlns:a16="http://schemas.microsoft.com/office/drawing/2014/main" id="{B7F5EE6C-E254-B34C-9453-0817AA515B26}"/>
                </a:ext>
              </a:extLst>
            </p:cNvPr>
            <p:cNvSpPr txBox="1"/>
            <p:nvPr/>
          </p:nvSpPr>
          <p:spPr>
            <a:xfrm>
              <a:off x="4228625" y="4827300"/>
              <a:ext cx="1440900" cy="70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latin typeface="Source Sans Pro"/>
                  <a:ea typeface="Source Sans Pro"/>
                  <a:cs typeface="Source Sans Pro"/>
                  <a:sym typeface="Source Sans Pro"/>
                </a:rPr>
                <a:t>$46,500</a:t>
              </a:r>
              <a:endParaRPr sz="1400" b="1">
                <a:latin typeface="Source Sans Pro"/>
                <a:ea typeface="Source Sans Pro"/>
                <a:cs typeface="Source Sans Pro"/>
                <a:sym typeface="Source Sans Pro"/>
              </a:endParaRPr>
            </a:p>
          </p:txBody>
        </p:sp>
        <p:sp>
          <p:nvSpPr>
            <p:cNvPr id="32" name="Google Shape;703;p122">
              <a:extLst>
                <a:ext uri="{FF2B5EF4-FFF2-40B4-BE49-F238E27FC236}">
                  <a16:creationId xmlns:a16="http://schemas.microsoft.com/office/drawing/2014/main" id="{40E21EEF-8D46-AC40-9EB5-B443C6CEB3F6}"/>
                </a:ext>
              </a:extLst>
            </p:cNvPr>
            <p:cNvSpPr txBox="1"/>
            <p:nvPr/>
          </p:nvSpPr>
          <p:spPr>
            <a:xfrm>
              <a:off x="4228625" y="3694488"/>
              <a:ext cx="14409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595959"/>
                  </a:solidFill>
                  <a:latin typeface="Source Sans Pro"/>
                  <a:ea typeface="Source Sans Pro"/>
                  <a:cs typeface="Source Sans Pro"/>
                  <a:sym typeface="Source Sans Pro"/>
                </a:rPr>
                <a:t>$50,500</a:t>
              </a:r>
              <a:endParaRPr sz="1200" b="1">
                <a:solidFill>
                  <a:srgbClr val="595959"/>
                </a:solidFill>
                <a:latin typeface="Source Sans Pro"/>
                <a:ea typeface="Source Sans Pro"/>
                <a:cs typeface="Source Sans Pro"/>
                <a:sym typeface="Source Sans Pro"/>
              </a:endParaRPr>
            </a:p>
          </p:txBody>
        </p:sp>
        <p:sp>
          <p:nvSpPr>
            <p:cNvPr id="33" name="Google Shape;704;p122">
              <a:extLst>
                <a:ext uri="{FF2B5EF4-FFF2-40B4-BE49-F238E27FC236}">
                  <a16:creationId xmlns:a16="http://schemas.microsoft.com/office/drawing/2014/main" id="{67397BC5-390B-324A-B953-51264160C5FD}"/>
                </a:ext>
              </a:extLst>
            </p:cNvPr>
            <p:cNvSpPr txBox="1"/>
            <p:nvPr/>
          </p:nvSpPr>
          <p:spPr>
            <a:xfrm>
              <a:off x="4228625" y="3161088"/>
              <a:ext cx="14409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595959"/>
                  </a:solidFill>
                  <a:latin typeface="Source Sans Pro"/>
                  <a:ea typeface="Source Sans Pro"/>
                  <a:cs typeface="Source Sans Pro"/>
                  <a:sym typeface="Source Sans Pro"/>
                </a:rPr>
                <a:t>$2,500</a:t>
              </a:r>
              <a:endParaRPr sz="1200">
                <a:solidFill>
                  <a:srgbClr val="595959"/>
                </a:solidFill>
                <a:latin typeface="Source Sans Pro"/>
                <a:ea typeface="Source Sans Pro"/>
                <a:cs typeface="Source Sans Pro"/>
                <a:sym typeface="Source Sans Pro"/>
              </a:endParaRPr>
            </a:p>
          </p:txBody>
        </p:sp>
        <p:sp>
          <p:nvSpPr>
            <p:cNvPr id="34" name="Google Shape;705;p122">
              <a:extLst>
                <a:ext uri="{FF2B5EF4-FFF2-40B4-BE49-F238E27FC236}">
                  <a16:creationId xmlns:a16="http://schemas.microsoft.com/office/drawing/2014/main" id="{C99EF0DC-5ADA-1742-BF3E-BA004B66A32B}"/>
                </a:ext>
              </a:extLst>
            </p:cNvPr>
            <p:cNvSpPr txBox="1"/>
            <p:nvPr/>
          </p:nvSpPr>
          <p:spPr>
            <a:xfrm>
              <a:off x="4228625" y="2765988"/>
              <a:ext cx="14409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595959"/>
                  </a:solidFill>
                  <a:latin typeface="Source Sans Pro"/>
                  <a:ea typeface="Source Sans Pro"/>
                  <a:cs typeface="Source Sans Pro"/>
                  <a:sym typeface="Source Sans Pro"/>
                </a:rPr>
                <a:t>$8,000</a:t>
              </a:r>
              <a:endParaRPr sz="1200">
                <a:solidFill>
                  <a:srgbClr val="595959"/>
                </a:solidFill>
                <a:latin typeface="Source Sans Pro"/>
                <a:ea typeface="Source Sans Pro"/>
                <a:cs typeface="Source Sans Pro"/>
                <a:sym typeface="Source Sans Pro"/>
              </a:endParaRPr>
            </a:p>
          </p:txBody>
        </p:sp>
        <p:sp>
          <p:nvSpPr>
            <p:cNvPr id="35" name="Google Shape;706;p122">
              <a:extLst>
                <a:ext uri="{FF2B5EF4-FFF2-40B4-BE49-F238E27FC236}">
                  <a16:creationId xmlns:a16="http://schemas.microsoft.com/office/drawing/2014/main" id="{4710608D-7C39-094A-AFB7-0B379332730D}"/>
                </a:ext>
              </a:extLst>
            </p:cNvPr>
            <p:cNvSpPr txBox="1"/>
            <p:nvPr/>
          </p:nvSpPr>
          <p:spPr>
            <a:xfrm>
              <a:off x="4228625" y="4241988"/>
              <a:ext cx="14409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36828B"/>
                  </a:solidFill>
                  <a:latin typeface="Source Sans Pro"/>
                  <a:ea typeface="Source Sans Pro"/>
                  <a:cs typeface="Source Sans Pro"/>
                  <a:sym typeface="Source Sans Pro"/>
                </a:rPr>
                <a:t>-$4,000</a:t>
              </a:r>
              <a:endParaRPr sz="1200" b="1">
                <a:solidFill>
                  <a:srgbClr val="36828B"/>
                </a:solidFill>
                <a:latin typeface="Source Sans Pro"/>
                <a:ea typeface="Source Sans Pro"/>
                <a:cs typeface="Source Sans Pro"/>
                <a:sym typeface="Source Sans Pro"/>
              </a:endParaRPr>
            </a:p>
          </p:txBody>
        </p:sp>
        <p:sp>
          <p:nvSpPr>
            <p:cNvPr id="36" name="Google Shape;707;p122">
              <a:extLst>
                <a:ext uri="{FF2B5EF4-FFF2-40B4-BE49-F238E27FC236}">
                  <a16:creationId xmlns:a16="http://schemas.microsoft.com/office/drawing/2014/main" id="{5FB377B9-2587-CC4B-A9C5-CABF3A4BDB89}"/>
                </a:ext>
              </a:extLst>
            </p:cNvPr>
            <p:cNvSpPr txBox="1"/>
            <p:nvPr/>
          </p:nvSpPr>
          <p:spPr>
            <a:xfrm>
              <a:off x="997200" y="2342663"/>
              <a:ext cx="3081000" cy="36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595959"/>
                  </a:solidFill>
                  <a:latin typeface="Source Sans Pro"/>
                  <a:ea typeface="Source Sans Pro"/>
                  <a:cs typeface="Source Sans Pro"/>
                  <a:sym typeface="Source Sans Pro"/>
                </a:rPr>
                <a:t>Energy Efficient HVAC + Insulation</a:t>
              </a:r>
              <a:endParaRPr sz="1200">
                <a:solidFill>
                  <a:srgbClr val="595959"/>
                </a:solidFill>
                <a:latin typeface="Source Sans Pro"/>
                <a:ea typeface="Source Sans Pro"/>
                <a:cs typeface="Source Sans Pro"/>
                <a:sym typeface="Source Sans Pro"/>
              </a:endParaRPr>
            </a:p>
          </p:txBody>
        </p:sp>
        <p:sp>
          <p:nvSpPr>
            <p:cNvPr id="37" name="Google Shape;708;p122">
              <a:extLst>
                <a:ext uri="{FF2B5EF4-FFF2-40B4-BE49-F238E27FC236}">
                  <a16:creationId xmlns:a16="http://schemas.microsoft.com/office/drawing/2014/main" id="{68982D92-6CE0-D849-902E-63D6B067C015}"/>
                </a:ext>
              </a:extLst>
            </p:cNvPr>
            <p:cNvSpPr txBox="1"/>
            <p:nvPr/>
          </p:nvSpPr>
          <p:spPr>
            <a:xfrm>
              <a:off x="4228625" y="2342663"/>
              <a:ext cx="14409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595959"/>
                  </a:solidFill>
                  <a:latin typeface="Source Sans Pro"/>
                  <a:ea typeface="Source Sans Pro"/>
                  <a:cs typeface="Source Sans Pro"/>
                  <a:sym typeface="Source Sans Pro"/>
                </a:rPr>
                <a:t>$10,000</a:t>
              </a:r>
              <a:endParaRPr sz="1200">
                <a:solidFill>
                  <a:srgbClr val="595959"/>
                </a:solidFill>
                <a:latin typeface="Source Sans Pro"/>
                <a:ea typeface="Source Sans Pro"/>
                <a:cs typeface="Source Sans Pro"/>
                <a:sym typeface="Source Sans Pro"/>
              </a:endParaRPr>
            </a:p>
          </p:txBody>
        </p:sp>
        <p:sp>
          <p:nvSpPr>
            <p:cNvPr id="38" name="Google Shape;709;p122">
              <a:extLst>
                <a:ext uri="{FF2B5EF4-FFF2-40B4-BE49-F238E27FC236}">
                  <a16:creationId xmlns:a16="http://schemas.microsoft.com/office/drawing/2014/main" id="{70582A03-0C7C-5B4E-9BDF-3568ADB62ADC}"/>
                </a:ext>
              </a:extLst>
            </p:cNvPr>
            <p:cNvSpPr txBox="1"/>
            <p:nvPr/>
          </p:nvSpPr>
          <p:spPr>
            <a:xfrm>
              <a:off x="997200" y="1946113"/>
              <a:ext cx="3081000" cy="36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595959"/>
                  </a:solidFill>
                  <a:latin typeface="Source Sans Pro"/>
                  <a:ea typeface="Source Sans Pro"/>
                  <a:cs typeface="Source Sans Pro"/>
                  <a:sym typeface="Source Sans Pro"/>
                </a:rPr>
                <a:t>Energy Efficient Roof</a:t>
              </a:r>
              <a:endParaRPr sz="1200">
                <a:solidFill>
                  <a:srgbClr val="595959"/>
                </a:solidFill>
                <a:latin typeface="Source Sans Pro"/>
                <a:ea typeface="Source Sans Pro"/>
                <a:cs typeface="Source Sans Pro"/>
                <a:sym typeface="Source Sans Pro"/>
              </a:endParaRPr>
            </a:p>
          </p:txBody>
        </p:sp>
        <p:sp>
          <p:nvSpPr>
            <p:cNvPr id="39" name="Google Shape;710;p122">
              <a:extLst>
                <a:ext uri="{FF2B5EF4-FFF2-40B4-BE49-F238E27FC236}">
                  <a16:creationId xmlns:a16="http://schemas.microsoft.com/office/drawing/2014/main" id="{001239D4-10F1-974C-B22F-650F218DABB0}"/>
                </a:ext>
              </a:extLst>
            </p:cNvPr>
            <p:cNvSpPr txBox="1"/>
            <p:nvPr/>
          </p:nvSpPr>
          <p:spPr>
            <a:xfrm>
              <a:off x="4228625" y="1946113"/>
              <a:ext cx="14409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595959"/>
                  </a:solidFill>
                  <a:latin typeface="Source Sans Pro"/>
                  <a:ea typeface="Source Sans Pro"/>
                  <a:cs typeface="Source Sans Pro"/>
                  <a:sym typeface="Source Sans Pro"/>
                </a:rPr>
                <a:t>$30,000</a:t>
              </a:r>
              <a:endParaRPr sz="1200">
                <a:solidFill>
                  <a:srgbClr val="595959"/>
                </a:solidFill>
                <a:latin typeface="Source Sans Pro"/>
                <a:ea typeface="Source Sans Pro"/>
                <a:cs typeface="Source Sans Pro"/>
                <a:sym typeface="Source Sans Pro"/>
              </a:endParaRPr>
            </a:p>
          </p:txBody>
        </p:sp>
        <p:cxnSp>
          <p:nvCxnSpPr>
            <p:cNvPr id="40" name="Google Shape;711;p122">
              <a:extLst>
                <a:ext uri="{FF2B5EF4-FFF2-40B4-BE49-F238E27FC236}">
                  <a16:creationId xmlns:a16="http://schemas.microsoft.com/office/drawing/2014/main" id="{E601E258-A239-CE43-B069-8F00DCE719C1}"/>
                </a:ext>
              </a:extLst>
            </p:cNvPr>
            <p:cNvCxnSpPr/>
            <p:nvPr/>
          </p:nvCxnSpPr>
          <p:spPr>
            <a:xfrm rot="10800000" flipH="1">
              <a:off x="1076104" y="4735393"/>
              <a:ext cx="4230900" cy="29100"/>
            </a:xfrm>
            <a:prstGeom prst="straightConnector1">
              <a:avLst/>
            </a:prstGeom>
            <a:noFill/>
            <a:ln w="22850" cap="flat" cmpd="sng">
              <a:solidFill>
                <a:srgbClr val="000000"/>
              </a:solidFill>
              <a:prstDash val="solid"/>
              <a:miter lim="800000"/>
              <a:headEnd type="none" w="sm" len="sm"/>
              <a:tailEnd type="none" w="sm" len="sm"/>
            </a:ln>
          </p:spPr>
        </p:cxnSp>
        <p:cxnSp>
          <p:nvCxnSpPr>
            <p:cNvPr id="41" name="Google Shape;712;p122">
              <a:extLst>
                <a:ext uri="{FF2B5EF4-FFF2-40B4-BE49-F238E27FC236}">
                  <a16:creationId xmlns:a16="http://schemas.microsoft.com/office/drawing/2014/main" id="{A302DF41-8193-7E4A-AA44-7F2F288BAF56}"/>
                </a:ext>
              </a:extLst>
            </p:cNvPr>
            <p:cNvCxnSpPr/>
            <p:nvPr/>
          </p:nvCxnSpPr>
          <p:spPr>
            <a:xfrm rot="10800000" flipH="1">
              <a:off x="1076104" y="3615743"/>
              <a:ext cx="4230900" cy="29100"/>
            </a:xfrm>
            <a:prstGeom prst="straightConnector1">
              <a:avLst/>
            </a:prstGeom>
            <a:noFill/>
            <a:ln w="22850" cap="flat" cmpd="sng">
              <a:solidFill>
                <a:srgbClr val="666666"/>
              </a:solidFill>
              <a:prstDash val="solid"/>
              <a:miter lim="800000"/>
              <a:headEnd type="none" w="sm" len="sm"/>
              <a:tailEnd type="none" w="sm" len="sm"/>
            </a:ln>
          </p:spPr>
        </p:cxnSp>
      </p:grpSp>
      <p:sp>
        <p:nvSpPr>
          <p:cNvPr id="42" name="Google Shape;678;p122">
            <a:extLst>
              <a:ext uri="{FF2B5EF4-FFF2-40B4-BE49-F238E27FC236}">
                <a16:creationId xmlns:a16="http://schemas.microsoft.com/office/drawing/2014/main" id="{964912BF-3AB5-2D42-B1DD-8B5B24F97C96}"/>
              </a:ext>
            </a:extLst>
          </p:cNvPr>
          <p:cNvSpPr txBox="1"/>
          <p:nvPr/>
        </p:nvSpPr>
        <p:spPr>
          <a:xfrm>
            <a:off x="5016096" y="2027100"/>
            <a:ext cx="2880276" cy="1325700"/>
          </a:xfrm>
          <a:prstGeom prst="rect">
            <a:avLst/>
          </a:prstGeom>
          <a:noFill/>
          <a:ln>
            <a:solidFill>
              <a:srgbClr val="92D050"/>
            </a:solid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US" sz="1500" b="1" dirty="0">
                <a:solidFill>
                  <a:schemeClr val="tx2"/>
                </a:solidFill>
                <a:latin typeface="Source Sans Pro"/>
                <a:ea typeface="Source Sans Pro"/>
                <a:cs typeface="Source Sans Pro"/>
                <a:sym typeface="Source Sans Pro"/>
              </a:rPr>
              <a:t>CRA/ Lender Turned</a:t>
            </a:r>
            <a:endParaRPr sz="2800" b="1" dirty="0">
              <a:solidFill>
                <a:schemeClr val="tx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3200"/>
              <a:buFont typeface="Arial"/>
              <a:buNone/>
            </a:pPr>
            <a:r>
              <a:rPr lang="en-US" sz="2800" b="1" dirty="0">
                <a:solidFill>
                  <a:schemeClr val="tx2"/>
                </a:solidFill>
                <a:latin typeface="Source Sans Pro"/>
                <a:ea typeface="Source Sans Pro"/>
                <a:cs typeface="Source Sans Pro"/>
                <a:sym typeface="Source Sans Pro"/>
              </a:rPr>
              <a:t>$10 into $4,000</a:t>
            </a:r>
            <a:endParaRPr sz="2400" b="1" i="0" u="none" strike="noStrike" cap="none" dirty="0">
              <a:solidFill>
                <a:schemeClr val="tx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800"/>
              <a:buFont typeface="Arial"/>
              <a:buNone/>
            </a:pPr>
            <a:r>
              <a:rPr lang="en-US" sz="1500" b="1" i="0" u="none" strike="noStrike" cap="none" dirty="0">
                <a:solidFill>
                  <a:schemeClr val="tx2"/>
                </a:solidFill>
                <a:latin typeface="Source Sans Pro"/>
                <a:ea typeface="Source Sans Pro"/>
                <a:cs typeface="Source Sans Pro"/>
                <a:sym typeface="Source Sans Pro"/>
              </a:rPr>
              <a:t>in </a:t>
            </a:r>
            <a:r>
              <a:rPr lang="en-US" sz="1500" b="1" dirty="0">
                <a:solidFill>
                  <a:schemeClr val="tx2"/>
                </a:solidFill>
                <a:latin typeface="Source Sans Pro"/>
                <a:ea typeface="Source Sans Pro"/>
                <a:cs typeface="Source Sans Pro"/>
                <a:sym typeface="Source Sans Pro"/>
              </a:rPr>
              <a:t>cost-savings</a:t>
            </a:r>
            <a:endParaRPr sz="1500" b="1" i="0" u="none" strike="noStrike" cap="none" dirty="0">
              <a:solidFill>
                <a:schemeClr val="tx2"/>
              </a:solidFill>
              <a:latin typeface="Source Sans Pro"/>
              <a:ea typeface="Source Sans Pro"/>
              <a:cs typeface="Source Sans Pro"/>
              <a:sym typeface="Source Sans Pro"/>
            </a:endParaRPr>
          </a:p>
        </p:txBody>
      </p:sp>
      <p:sp>
        <p:nvSpPr>
          <p:cNvPr id="44" name="Google Shape;718;p123">
            <a:extLst>
              <a:ext uri="{FF2B5EF4-FFF2-40B4-BE49-F238E27FC236}">
                <a16:creationId xmlns:a16="http://schemas.microsoft.com/office/drawing/2014/main" id="{AFAD210D-1A02-FC46-86EC-C37EC53BB092}"/>
              </a:ext>
            </a:extLst>
          </p:cNvPr>
          <p:cNvSpPr/>
          <p:nvPr/>
        </p:nvSpPr>
        <p:spPr>
          <a:xfrm>
            <a:off x="0" y="1524000"/>
            <a:ext cx="4419601" cy="4150935"/>
          </a:xfrm>
          <a:prstGeom prst="rect">
            <a:avLst/>
          </a:prstGeom>
          <a:solidFill>
            <a:srgbClr val="47B397">
              <a:alpha val="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5" name="Group 44">
            <a:extLst>
              <a:ext uri="{FF2B5EF4-FFF2-40B4-BE49-F238E27FC236}">
                <a16:creationId xmlns:a16="http://schemas.microsoft.com/office/drawing/2014/main" id="{69A4F73F-C9E4-474C-9BAC-1D97B46D8C6E}"/>
              </a:ext>
            </a:extLst>
          </p:cNvPr>
          <p:cNvGrpSpPr/>
          <p:nvPr/>
        </p:nvGrpSpPr>
        <p:grpSpPr>
          <a:xfrm>
            <a:off x="0" y="0"/>
            <a:ext cx="4038600" cy="1524000"/>
            <a:chOff x="0" y="0"/>
            <a:chExt cx="4038600" cy="1524000"/>
          </a:xfrm>
        </p:grpSpPr>
        <p:sp>
          <p:nvSpPr>
            <p:cNvPr id="46" name="Rectangle 45">
              <a:extLst>
                <a:ext uri="{FF2B5EF4-FFF2-40B4-BE49-F238E27FC236}">
                  <a16:creationId xmlns:a16="http://schemas.microsoft.com/office/drawing/2014/main" id="{5632D1BA-B98F-6945-957C-1EF5DAEF80BC}"/>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57BFC9DC-CAC8-C442-BE64-0A7158D89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cxnSp>
        <p:nvCxnSpPr>
          <p:cNvPr id="48" name="Straight Connector 47">
            <a:extLst>
              <a:ext uri="{FF2B5EF4-FFF2-40B4-BE49-F238E27FC236}">
                <a16:creationId xmlns:a16="http://schemas.microsoft.com/office/drawing/2014/main" id="{B7AEADBA-61E1-4B4B-8E74-2841A70C3E13}"/>
              </a:ext>
            </a:extLst>
          </p:cNvPr>
          <p:cNvCxnSpPr>
            <a:cxnSpLocks/>
            <a:stCxn id="42" idx="2"/>
            <a:endCxn id="57" idx="0"/>
          </p:cNvCxnSpPr>
          <p:nvPr/>
        </p:nvCxnSpPr>
        <p:spPr>
          <a:xfrm>
            <a:off x="6456234" y="3352800"/>
            <a:ext cx="0" cy="4572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Google Shape;678;p122">
            <a:extLst>
              <a:ext uri="{FF2B5EF4-FFF2-40B4-BE49-F238E27FC236}">
                <a16:creationId xmlns:a16="http://schemas.microsoft.com/office/drawing/2014/main" id="{F752A34B-4C08-5943-918A-0B9495CB9AD8}"/>
              </a:ext>
            </a:extLst>
          </p:cNvPr>
          <p:cNvSpPr txBox="1"/>
          <p:nvPr/>
        </p:nvSpPr>
        <p:spPr>
          <a:xfrm>
            <a:off x="5016095" y="4282422"/>
            <a:ext cx="2880276" cy="1325700"/>
          </a:xfrm>
          <a:prstGeom prst="rect">
            <a:avLst/>
          </a:prstGeom>
          <a:noFill/>
          <a:ln>
            <a:solidFill>
              <a:srgbClr val="92D050"/>
            </a:solid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US" sz="1500" b="1" dirty="0">
                <a:solidFill>
                  <a:schemeClr val="tx2"/>
                </a:solidFill>
                <a:latin typeface="Source Sans Pro"/>
                <a:ea typeface="Source Sans Pro"/>
                <a:cs typeface="Source Sans Pro"/>
                <a:sym typeface="Source Sans Pro"/>
              </a:rPr>
              <a:t>Borrower Turned</a:t>
            </a:r>
            <a:endParaRPr sz="2800" b="1" dirty="0">
              <a:solidFill>
                <a:schemeClr val="tx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3200"/>
              <a:buFont typeface="Arial"/>
              <a:buNone/>
            </a:pPr>
            <a:r>
              <a:rPr lang="en-US" sz="2800" b="1" dirty="0">
                <a:solidFill>
                  <a:schemeClr val="tx2"/>
                </a:solidFill>
                <a:latin typeface="Source Sans Pro"/>
                <a:ea typeface="Source Sans Pro"/>
                <a:cs typeface="Source Sans Pro"/>
                <a:sym typeface="Source Sans Pro"/>
              </a:rPr>
              <a:t>$99 into $4,000</a:t>
            </a:r>
            <a:endParaRPr sz="2400" b="1" i="0" u="none" strike="noStrike" cap="none" dirty="0">
              <a:solidFill>
                <a:schemeClr val="tx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800"/>
              <a:buFont typeface="Arial"/>
              <a:buNone/>
            </a:pPr>
            <a:r>
              <a:rPr lang="en-US" sz="1500" b="1" i="0" u="none" strike="noStrike" cap="none" dirty="0">
                <a:solidFill>
                  <a:schemeClr val="tx2"/>
                </a:solidFill>
                <a:latin typeface="Source Sans Pro"/>
                <a:ea typeface="Source Sans Pro"/>
                <a:cs typeface="Source Sans Pro"/>
                <a:sym typeface="Source Sans Pro"/>
              </a:rPr>
              <a:t>in </a:t>
            </a:r>
            <a:r>
              <a:rPr lang="en-US" sz="1500" b="1" dirty="0">
                <a:solidFill>
                  <a:schemeClr val="tx2"/>
                </a:solidFill>
                <a:latin typeface="Source Sans Pro"/>
                <a:ea typeface="Source Sans Pro"/>
                <a:cs typeface="Source Sans Pro"/>
                <a:sym typeface="Source Sans Pro"/>
              </a:rPr>
              <a:t>cost-savings</a:t>
            </a:r>
            <a:endParaRPr sz="1500" b="1" i="0" u="none" strike="noStrike" cap="none" dirty="0">
              <a:solidFill>
                <a:schemeClr val="tx2"/>
              </a:solidFill>
              <a:latin typeface="Source Sans Pro"/>
              <a:ea typeface="Source Sans Pro"/>
              <a:cs typeface="Source Sans Pro"/>
              <a:sym typeface="Source Sans Pro"/>
            </a:endParaRPr>
          </a:p>
        </p:txBody>
      </p:sp>
      <p:sp>
        <p:nvSpPr>
          <p:cNvPr id="54" name="Content Placeholder 4">
            <a:extLst>
              <a:ext uri="{FF2B5EF4-FFF2-40B4-BE49-F238E27FC236}">
                <a16:creationId xmlns:a16="http://schemas.microsoft.com/office/drawing/2014/main" id="{B95F1DDA-FDA9-304D-AE29-ED0A1E98B861}"/>
              </a:ext>
            </a:extLst>
          </p:cNvPr>
          <p:cNvSpPr txBox="1">
            <a:spLocks/>
          </p:cNvSpPr>
          <p:nvPr/>
        </p:nvSpPr>
        <p:spPr>
          <a:xfrm>
            <a:off x="5016096" y="1554288"/>
            <a:ext cx="2880276" cy="47281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a:solidFill>
                  <a:srgbClr val="00B050"/>
                </a:solidFill>
              </a:rPr>
              <a:t>QUICK SUMMARY REPORT</a:t>
            </a:r>
          </a:p>
        </p:txBody>
      </p:sp>
      <p:sp>
        <p:nvSpPr>
          <p:cNvPr id="57" name="Content Placeholder 4">
            <a:extLst>
              <a:ext uri="{FF2B5EF4-FFF2-40B4-BE49-F238E27FC236}">
                <a16:creationId xmlns:a16="http://schemas.microsoft.com/office/drawing/2014/main" id="{1BD1B0E8-0BCF-CA4E-A286-5C37A5FF5EDD}"/>
              </a:ext>
            </a:extLst>
          </p:cNvPr>
          <p:cNvSpPr txBox="1">
            <a:spLocks/>
          </p:cNvSpPr>
          <p:nvPr/>
        </p:nvSpPr>
        <p:spPr>
          <a:xfrm>
            <a:off x="5016096" y="3810000"/>
            <a:ext cx="2880276" cy="47281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a:solidFill>
                  <a:srgbClr val="00B050"/>
                </a:solidFill>
              </a:rPr>
              <a:t>GREEN REPORT</a:t>
            </a:r>
          </a:p>
        </p:txBody>
      </p:sp>
    </p:spTree>
    <p:extLst>
      <p:ext uri="{BB962C8B-B14F-4D97-AF65-F5344CB8AC3E}">
        <p14:creationId xmlns:p14="http://schemas.microsoft.com/office/powerpoint/2010/main" val="124497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274638"/>
            <a:ext cx="5105400" cy="1325562"/>
          </a:xfrm>
        </p:spPr>
        <p:txBody>
          <a:bodyPr>
            <a:normAutofit/>
          </a:bodyPr>
          <a:lstStyle/>
          <a:p>
            <a:r>
              <a:rPr lang="en-US" dirty="0"/>
              <a:t>Value of Our Data</a:t>
            </a:r>
          </a:p>
        </p:txBody>
      </p:sp>
      <p:sp>
        <p:nvSpPr>
          <p:cNvPr id="49" name="Google Shape;718;p123">
            <a:extLst>
              <a:ext uri="{FF2B5EF4-FFF2-40B4-BE49-F238E27FC236}">
                <a16:creationId xmlns:a16="http://schemas.microsoft.com/office/drawing/2014/main" id="{146CEDA3-0A93-9241-B03A-F3A78786C37E}"/>
              </a:ext>
            </a:extLst>
          </p:cNvPr>
          <p:cNvSpPr/>
          <p:nvPr/>
        </p:nvSpPr>
        <p:spPr>
          <a:xfrm>
            <a:off x="0" y="1564065"/>
            <a:ext cx="4419601" cy="4150935"/>
          </a:xfrm>
          <a:prstGeom prst="rect">
            <a:avLst/>
          </a:prstGeom>
          <a:solidFill>
            <a:srgbClr val="47B397">
              <a:alpha val="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721;p123">
            <a:extLst>
              <a:ext uri="{FF2B5EF4-FFF2-40B4-BE49-F238E27FC236}">
                <a16:creationId xmlns:a16="http://schemas.microsoft.com/office/drawing/2014/main" id="{956CE98D-F0A7-C44A-B3C4-CEC5B8207EE4}"/>
              </a:ext>
            </a:extLst>
          </p:cNvPr>
          <p:cNvSpPr txBox="1"/>
          <p:nvPr/>
        </p:nvSpPr>
        <p:spPr>
          <a:xfrm>
            <a:off x="228601" y="1791463"/>
            <a:ext cx="3974054" cy="400200"/>
          </a:xfrm>
          <a:prstGeom prst="rect">
            <a:avLst/>
          </a:prstGeom>
          <a:noFill/>
          <a:ln>
            <a:noFill/>
          </a:ln>
        </p:spPr>
        <p:txBody>
          <a:bodyPr spcFirstLastPara="1" wrap="square" lIns="91425" tIns="45700" rIns="91425" bIns="45700" anchor="t" anchorCtr="0">
            <a:noAutofit/>
          </a:bodyPr>
          <a:lstStyle/>
          <a:p>
            <a:pPr lvl="0" algn="ctr"/>
            <a:r>
              <a:rPr lang="en-US" sz="1600" b="1" dirty="0">
                <a:solidFill>
                  <a:srgbClr val="36828B"/>
                </a:solidFill>
                <a:latin typeface="Source Sans Pro"/>
                <a:ea typeface="Source Sans Pro"/>
                <a:cs typeface="Source Sans Pro"/>
                <a:sym typeface="Source Sans Pro"/>
              </a:rPr>
              <a:t>Office: 300K SQFT, 40 years old</a:t>
            </a:r>
          </a:p>
        </p:txBody>
      </p:sp>
      <p:grpSp>
        <p:nvGrpSpPr>
          <p:cNvPr id="52" name="Google Shape;728;p123">
            <a:extLst>
              <a:ext uri="{FF2B5EF4-FFF2-40B4-BE49-F238E27FC236}">
                <a16:creationId xmlns:a16="http://schemas.microsoft.com/office/drawing/2014/main" id="{BB0A44ED-ABEB-ED45-B93A-E7A77C9F5F87}"/>
              </a:ext>
            </a:extLst>
          </p:cNvPr>
          <p:cNvGrpSpPr/>
          <p:nvPr/>
        </p:nvGrpSpPr>
        <p:grpSpPr>
          <a:xfrm>
            <a:off x="316439" y="2668250"/>
            <a:ext cx="3830048" cy="2768713"/>
            <a:chOff x="997200" y="2765988"/>
            <a:chExt cx="4672325" cy="2768713"/>
          </a:xfrm>
        </p:grpSpPr>
        <p:sp>
          <p:nvSpPr>
            <p:cNvPr id="53" name="Google Shape;729;p123">
              <a:extLst>
                <a:ext uri="{FF2B5EF4-FFF2-40B4-BE49-F238E27FC236}">
                  <a16:creationId xmlns:a16="http://schemas.microsoft.com/office/drawing/2014/main" id="{8FDB4F44-3AD8-394E-98BD-B43BA8390C89}"/>
                </a:ext>
              </a:extLst>
            </p:cNvPr>
            <p:cNvSpPr txBox="1"/>
            <p:nvPr/>
          </p:nvSpPr>
          <p:spPr>
            <a:xfrm>
              <a:off x="997200" y="4827300"/>
              <a:ext cx="3081000" cy="707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latin typeface="Source Sans Pro"/>
                  <a:ea typeface="Source Sans Pro"/>
                  <a:cs typeface="Source Sans Pro"/>
                  <a:sym typeface="Source Sans Pro"/>
                </a:rPr>
                <a:t>Total:</a:t>
              </a:r>
              <a:endParaRPr sz="1400" b="1">
                <a:latin typeface="Source Sans Pro"/>
                <a:ea typeface="Source Sans Pro"/>
                <a:cs typeface="Source Sans Pro"/>
                <a:sym typeface="Source Sans Pro"/>
              </a:endParaRPr>
            </a:p>
          </p:txBody>
        </p:sp>
        <p:sp>
          <p:nvSpPr>
            <p:cNvPr id="54" name="Google Shape;730;p123">
              <a:extLst>
                <a:ext uri="{FF2B5EF4-FFF2-40B4-BE49-F238E27FC236}">
                  <a16:creationId xmlns:a16="http://schemas.microsoft.com/office/drawing/2014/main" id="{62D84665-D10B-D041-90F2-36138C8E8DAA}"/>
                </a:ext>
              </a:extLst>
            </p:cNvPr>
            <p:cNvSpPr txBox="1"/>
            <p:nvPr/>
          </p:nvSpPr>
          <p:spPr>
            <a:xfrm>
              <a:off x="997200" y="3694488"/>
              <a:ext cx="3081000" cy="36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dirty="0">
                  <a:solidFill>
                    <a:srgbClr val="595959"/>
                  </a:solidFill>
                  <a:latin typeface="Source Sans Pro"/>
                  <a:ea typeface="Source Sans Pro"/>
                  <a:cs typeface="Source Sans Pro"/>
                  <a:sym typeface="Source Sans Pro"/>
                </a:rPr>
                <a:t>Commercial  Loan</a:t>
              </a:r>
              <a:endParaRPr sz="1200" b="1" dirty="0">
                <a:solidFill>
                  <a:srgbClr val="595959"/>
                </a:solidFill>
                <a:latin typeface="Source Sans Pro"/>
                <a:ea typeface="Source Sans Pro"/>
                <a:cs typeface="Source Sans Pro"/>
                <a:sym typeface="Source Sans Pro"/>
              </a:endParaRPr>
            </a:p>
          </p:txBody>
        </p:sp>
        <p:sp>
          <p:nvSpPr>
            <p:cNvPr id="55" name="Google Shape;731;p123">
              <a:extLst>
                <a:ext uri="{FF2B5EF4-FFF2-40B4-BE49-F238E27FC236}">
                  <a16:creationId xmlns:a16="http://schemas.microsoft.com/office/drawing/2014/main" id="{1C87FA22-E0A2-E74A-B9D0-196225478BB1}"/>
                </a:ext>
              </a:extLst>
            </p:cNvPr>
            <p:cNvSpPr txBox="1"/>
            <p:nvPr/>
          </p:nvSpPr>
          <p:spPr>
            <a:xfrm>
              <a:off x="997200" y="3161088"/>
              <a:ext cx="3081000" cy="365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rgbClr val="595959"/>
                  </a:solidFill>
                  <a:latin typeface="Source Sans Pro"/>
                  <a:ea typeface="Source Sans Pro"/>
                  <a:cs typeface="Source Sans Pro"/>
                  <a:sym typeface="Source Sans Pro"/>
                </a:rPr>
                <a:t>HVAC Controls</a:t>
              </a:r>
              <a:endParaRPr sz="1200">
                <a:solidFill>
                  <a:srgbClr val="595959"/>
                </a:solidFill>
                <a:latin typeface="Source Sans Pro"/>
                <a:ea typeface="Source Sans Pro"/>
                <a:cs typeface="Source Sans Pro"/>
                <a:sym typeface="Source Sans Pro"/>
              </a:endParaRPr>
            </a:p>
            <a:p>
              <a:pPr marL="0" marR="0" lvl="0" indent="0" algn="r" rtl="0">
                <a:spcBef>
                  <a:spcPts val="0"/>
                </a:spcBef>
                <a:spcAft>
                  <a:spcPts val="0"/>
                </a:spcAft>
                <a:buNone/>
              </a:pPr>
              <a:endParaRPr sz="1200">
                <a:solidFill>
                  <a:srgbClr val="595959"/>
                </a:solidFill>
                <a:latin typeface="Source Sans Pro"/>
                <a:ea typeface="Source Sans Pro"/>
                <a:cs typeface="Source Sans Pro"/>
                <a:sym typeface="Source Sans Pro"/>
              </a:endParaRPr>
            </a:p>
          </p:txBody>
        </p:sp>
        <p:sp>
          <p:nvSpPr>
            <p:cNvPr id="56" name="Google Shape;732;p123">
              <a:extLst>
                <a:ext uri="{FF2B5EF4-FFF2-40B4-BE49-F238E27FC236}">
                  <a16:creationId xmlns:a16="http://schemas.microsoft.com/office/drawing/2014/main" id="{1EC2938D-990A-E247-AC3C-E37DE569DA93}"/>
                </a:ext>
              </a:extLst>
            </p:cNvPr>
            <p:cNvSpPr txBox="1"/>
            <p:nvPr/>
          </p:nvSpPr>
          <p:spPr>
            <a:xfrm>
              <a:off x="997200" y="2765988"/>
              <a:ext cx="3081000" cy="365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rgbClr val="595959"/>
                  </a:solidFill>
                  <a:latin typeface="Source Sans Pro"/>
                  <a:ea typeface="Source Sans Pro"/>
                  <a:cs typeface="Source Sans Pro"/>
                  <a:sym typeface="Source Sans Pro"/>
                </a:rPr>
                <a:t>Energy Efficient Lighting</a:t>
              </a:r>
              <a:endParaRPr sz="1200">
                <a:solidFill>
                  <a:srgbClr val="595959"/>
                </a:solidFill>
                <a:latin typeface="Source Sans Pro"/>
                <a:ea typeface="Source Sans Pro"/>
                <a:cs typeface="Source Sans Pro"/>
                <a:sym typeface="Source Sans Pro"/>
              </a:endParaRPr>
            </a:p>
            <a:p>
              <a:pPr marL="0" marR="0" lvl="0" indent="0" algn="r" rtl="0">
                <a:spcBef>
                  <a:spcPts val="0"/>
                </a:spcBef>
                <a:spcAft>
                  <a:spcPts val="0"/>
                </a:spcAft>
                <a:buNone/>
              </a:pPr>
              <a:endParaRPr sz="1200">
                <a:solidFill>
                  <a:srgbClr val="595959"/>
                </a:solidFill>
                <a:latin typeface="Source Sans Pro"/>
                <a:ea typeface="Source Sans Pro"/>
                <a:cs typeface="Source Sans Pro"/>
                <a:sym typeface="Source Sans Pro"/>
              </a:endParaRPr>
            </a:p>
          </p:txBody>
        </p:sp>
        <p:sp>
          <p:nvSpPr>
            <p:cNvPr id="57" name="Google Shape;733;p123">
              <a:extLst>
                <a:ext uri="{FF2B5EF4-FFF2-40B4-BE49-F238E27FC236}">
                  <a16:creationId xmlns:a16="http://schemas.microsoft.com/office/drawing/2014/main" id="{E298D3A6-EEBE-9B4D-9714-93F910573779}"/>
                </a:ext>
              </a:extLst>
            </p:cNvPr>
            <p:cNvSpPr txBox="1"/>
            <p:nvPr/>
          </p:nvSpPr>
          <p:spPr>
            <a:xfrm>
              <a:off x="997200" y="4241988"/>
              <a:ext cx="3081000" cy="36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rgbClr val="36828B"/>
                  </a:solidFill>
                  <a:latin typeface="Source Sans Pro"/>
                  <a:ea typeface="Source Sans Pro"/>
                  <a:cs typeface="Source Sans Pro"/>
                  <a:sym typeface="Source Sans Pro"/>
                </a:rPr>
                <a:t>Cost-Savings from incentives:</a:t>
              </a:r>
              <a:endParaRPr sz="1200" b="1">
                <a:solidFill>
                  <a:srgbClr val="36828B"/>
                </a:solidFill>
                <a:latin typeface="Source Sans Pro"/>
                <a:ea typeface="Source Sans Pro"/>
                <a:cs typeface="Source Sans Pro"/>
                <a:sym typeface="Source Sans Pro"/>
              </a:endParaRPr>
            </a:p>
          </p:txBody>
        </p:sp>
        <p:sp>
          <p:nvSpPr>
            <p:cNvPr id="58" name="Google Shape;734;p123">
              <a:extLst>
                <a:ext uri="{FF2B5EF4-FFF2-40B4-BE49-F238E27FC236}">
                  <a16:creationId xmlns:a16="http://schemas.microsoft.com/office/drawing/2014/main" id="{7C084EEC-75BD-7449-8AF5-D30464A4383C}"/>
                </a:ext>
              </a:extLst>
            </p:cNvPr>
            <p:cNvSpPr txBox="1"/>
            <p:nvPr/>
          </p:nvSpPr>
          <p:spPr>
            <a:xfrm>
              <a:off x="4228625" y="4827300"/>
              <a:ext cx="1440900" cy="70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latin typeface="Source Sans Pro"/>
                  <a:ea typeface="Source Sans Pro"/>
                  <a:cs typeface="Source Sans Pro"/>
                  <a:sym typeface="Source Sans Pro"/>
                </a:rPr>
                <a:t>$500,000</a:t>
              </a:r>
              <a:endParaRPr sz="1400" b="1">
                <a:latin typeface="Source Sans Pro"/>
                <a:ea typeface="Source Sans Pro"/>
                <a:cs typeface="Source Sans Pro"/>
                <a:sym typeface="Source Sans Pro"/>
              </a:endParaRPr>
            </a:p>
          </p:txBody>
        </p:sp>
        <p:sp>
          <p:nvSpPr>
            <p:cNvPr id="59" name="Google Shape;735;p123">
              <a:extLst>
                <a:ext uri="{FF2B5EF4-FFF2-40B4-BE49-F238E27FC236}">
                  <a16:creationId xmlns:a16="http://schemas.microsoft.com/office/drawing/2014/main" id="{FB3FFB1A-9887-E343-98B7-4E84D330606F}"/>
                </a:ext>
              </a:extLst>
            </p:cNvPr>
            <p:cNvSpPr txBox="1"/>
            <p:nvPr/>
          </p:nvSpPr>
          <p:spPr>
            <a:xfrm>
              <a:off x="4228625" y="3694488"/>
              <a:ext cx="14409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595959"/>
                  </a:solidFill>
                  <a:latin typeface="Source Sans Pro"/>
                  <a:ea typeface="Source Sans Pro"/>
                  <a:cs typeface="Source Sans Pro"/>
                  <a:sym typeface="Source Sans Pro"/>
                </a:rPr>
                <a:t>$690,000</a:t>
              </a:r>
              <a:endParaRPr sz="1200" b="1">
                <a:solidFill>
                  <a:srgbClr val="595959"/>
                </a:solidFill>
                <a:latin typeface="Source Sans Pro"/>
                <a:ea typeface="Source Sans Pro"/>
                <a:cs typeface="Source Sans Pro"/>
                <a:sym typeface="Source Sans Pro"/>
              </a:endParaRPr>
            </a:p>
          </p:txBody>
        </p:sp>
        <p:sp>
          <p:nvSpPr>
            <p:cNvPr id="60" name="Google Shape;736;p123">
              <a:extLst>
                <a:ext uri="{FF2B5EF4-FFF2-40B4-BE49-F238E27FC236}">
                  <a16:creationId xmlns:a16="http://schemas.microsoft.com/office/drawing/2014/main" id="{9B25B2AA-9A74-2643-8F17-E49F26AFF2F4}"/>
                </a:ext>
              </a:extLst>
            </p:cNvPr>
            <p:cNvSpPr txBox="1"/>
            <p:nvPr/>
          </p:nvSpPr>
          <p:spPr>
            <a:xfrm>
              <a:off x="4228625" y="3161088"/>
              <a:ext cx="14409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595959"/>
                  </a:solidFill>
                  <a:latin typeface="Source Sans Pro"/>
                  <a:ea typeface="Source Sans Pro"/>
                  <a:cs typeface="Source Sans Pro"/>
                  <a:sym typeface="Source Sans Pro"/>
                </a:rPr>
                <a:t>$350,000</a:t>
              </a:r>
              <a:endParaRPr sz="1200">
                <a:solidFill>
                  <a:srgbClr val="595959"/>
                </a:solidFill>
                <a:latin typeface="Source Sans Pro"/>
                <a:ea typeface="Source Sans Pro"/>
                <a:cs typeface="Source Sans Pro"/>
                <a:sym typeface="Source Sans Pro"/>
              </a:endParaRPr>
            </a:p>
          </p:txBody>
        </p:sp>
        <p:sp>
          <p:nvSpPr>
            <p:cNvPr id="61" name="Google Shape;737;p123">
              <a:extLst>
                <a:ext uri="{FF2B5EF4-FFF2-40B4-BE49-F238E27FC236}">
                  <a16:creationId xmlns:a16="http://schemas.microsoft.com/office/drawing/2014/main" id="{7AE78FD0-CCEA-2847-9745-736AAC1D2483}"/>
                </a:ext>
              </a:extLst>
            </p:cNvPr>
            <p:cNvSpPr txBox="1"/>
            <p:nvPr/>
          </p:nvSpPr>
          <p:spPr>
            <a:xfrm>
              <a:off x="4228625" y="2765988"/>
              <a:ext cx="14409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595959"/>
                  </a:solidFill>
                  <a:latin typeface="Source Sans Pro"/>
                  <a:ea typeface="Source Sans Pro"/>
                  <a:cs typeface="Source Sans Pro"/>
                  <a:sym typeface="Source Sans Pro"/>
                </a:rPr>
                <a:t>$340,000</a:t>
              </a:r>
              <a:endParaRPr sz="1200">
                <a:solidFill>
                  <a:srgbClr val="595959"/>
                </a:solidFill>
                <a:latin typeface="Source Sans Pro"/>
                <a:ea typeface="Source Sans Pro"/>
                <a:cs typeface="Source Sans Pro"/>
                <a:sym typeface="Source Sans Pro"/>
              </a:endParaRPr>
            </a:p>
          </p:txBody>
        </p:sp>
        <p:sp>
          <p:nvSpPr>
            <p:cNvPr id="62" name="Google Shape;738;p123">
              <a:extLst>
                <a:ext uri="{FF2B5EF4-FFF2-40B4-BE49-F238E27FC236}">
                  <a16:creationId xmlns:a16="http://schemas.microsoft.com/office/drawing/2014/main" id="{C5F9B1CF-96D1-E048-A4A3-F997FED09532}"/>
                </a:ext>
              </a:extLst>
            </p:cNvPr>
            <p:cNvSpPr txBox="1"/>
            <p:nvPr/>
          </p:nvSpPr>
          <p:spPr>
            <a:xfrm>
              <a:off x="4228625" y="4241988"/>
              <a:ext cx="14409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36828B"/>
                  </a:solidFill>
                  <a:latin typeface="Source Sans Pro"/>
                  <a:ea typeface="Source Sans Pro"/>
                  <a:cs typeface="Source Sans Pro"/>
                  <a:sym typeface="Source Sans Pro"/>
                </a:rPr>
                <a:t>-$190,000</a:t>
              </a:r>
              <a:endParaRPr sz="1200" b="1">
                <a:solidFill>
                  <a:srgbClr val="36828B"/>
                </a:solidFill>
                <a:latin typeface="Source Sans Pro"/>
                <a:ea typeface="Source Sans Pro"/>
                <a:cs typeface="Source Sans Pro"/>
                <a:sym typeface="Source Sans Pro"/>
              </a:endParaRPr>
            </a:p>
          </p:txBody>
        </p:sp>
        <p:cxnSp>
          <p:nvCxnSpPr>
            <p:cNvPr id="63" name="Google Shape;739;p123">
              <a:extLst>
                <a:ext uri="{FF2B5EF4-FFF2-40B4-BE49-F238E27FC236}">
                  <a16:creationId xmlns:a16="http://schemas.microsoft.com/office/drawing/2014/main" id="{0C0447E6-E580-E046-9AFF-769480F4805C}"/>
                </a:ext>
              </a:extLst>
            </p:cNvPr>
            <p:cNvCxnSpPr/>
            <p:nvPr/>
          </p:nvCxnSpPr>
          <p:spPr>
            <a:xfrm rot="10800000" flipH="1">
              <a:off x="1076104" y="4735393"/>
              <a:ext cx="4230900" cy="29100"/>
            </a:xfrm>
            <a:prstGeom prst="straightConnector1">
              <a:avLst/>
            </a:prstGeom>
            <a:noFill/>
            <a:ln w="22850" cap="flat" cmpd="sng">
              <a:solidFill>
                <a:srgbClr val="000000"/>
              </a:solidFill>
              <a:prstDash val="solid"/>
              <a:miter lim="800000"/>
              <a:headEnd type="none" w="sm" len="sm"/>
              <a:tailEnd type="none" w="sm" len="sm"/>
            </a:ln>
          </p:spPr>
        </p:cxnSp>
        <p:cxnSp>
          <p:nvCxnSpPr>
            <p:cNvPr id="64" name="Google Shape;740;p123">
              <a:extLst>
                <a:ext uri="{FF2B5EF4-FFF2-40B4-BE49-F238E27FC236}">
                  <a16:creationId xmlns:a16="http://schemas.microsoft.com/office/drawing/2014/main" id="{3D065295-86D2-744F-A768-880FA7CF3D8D}"/>
                </a:ext>
              </a:extLst>
            </p:cNvPr>
            <p:cNvCxnSpPr/>
            <p:nvPr/>
          </p:nvCxnSpPr>
          <p:spPr>
            <a:xfrm rot="10800000" flipH="1">
              <a:off x="1076104" y="3615743"/>
              <a:ext cx="4230900" cy="29100"/>
            </a:xfrm>
            <a:prstGeom prst="straightConnector1">
              <a:avLst/>
            </a:prstGeom>
            <a:noFill/>
            <a:ln w="22850" cap="flat" cmpd="sng">
              <a:solidFill>
                <a:srgbClr val="666666"/>
              </a:solidFill>
              <a:prstDash val="solid"/>
              <a:miter lim="800000"/>
              <a:headEnd type="none" w="sm" len="sm"/>
              <a:tailEnd type="none" w="sm" len="sm"/>
            </a:ln>
          </p:spPr>
        </p:cxnSp>
      </p:grpSp>
      <p:grpSp>
        <p:nvGrpSpPr>
          <p:cNvPr id="34" name="Group 33">
            <a:extLst>
              <a:ext uri="{FF2B5EF4-FFF2-40B4-BE49-F238E27FC236}">
                <a16:creationId xmlns:a16="http://schemas.microsoft.com/office/drawing/2014/main" id="{B368C9D5-1E3B-BA41-9418-1A83DEBD0757}"/>
              </a:ext>
            </a:extLst>
          </p:cNvPr>
          <p:cNvGrpSpPr/>
          <p:nvPr/>
        </p:nvGrpSpPr>
        <p:grpSpPr>
          <a:xfrm>
            <a:off x="0" y="0"/>
            <a:ext cx="4038600" cy="1524000"/>
            <a:chOff x="0" y="0"/>
            <a:chExt cx="4038600" cy="1524000"/>
          </a:xfrm>
        </p:grpSpPr>
        <p:sp>
          <p:nvSpPr>
            <p:cNvPr id="35" name="Rectangle 34">
              <a:extLst>
                <a:ext uri="{FF2B5EF4-FFF2-40B4-BE49-F238E27FC236}">
                  <a16:creationId xmlns:a16="http://schemas.microsoft.com/office/drawing/2014/main" id="{5E462114-F392-8446-B5EE-06E49387042C}"/>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E647CC9F-5A36-F140-B92E-D9D6E9C7E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
        <p:nvSpPr>
          <p:cNvPr id="37" name="Google Shape;678;p122">
            <a:extLst>
              <a:ext uri="{FF2B5EF4-FFF2-40B4-BE49-F238E27FC236}">
                <a16:creationId xmlns:a16="http://schemas.microsoft.com/office/drawing/2014/main" id="{3DE87FD8-4DAE-CE48-8448-67D8078867BA}"/>
              </a:ext>
            </a:extLst>
          </p:cNvPr>
          <p:cNvSpPr txBox="1"/>
          <p:nvPr/>
        </p:nvSpPr>
        <p:spPr>
          <a:xfrm>
            <a:off x="5016096" y="2027100"/>
            <a:ext cx="2880276" cy="1325700"/>
          </a:xfrm>
          <a:prstGeom prst="rect">
            <a:avLst/>
          </a:prstGeom>
          <a:noFill/>
          <a:ln>
            <a:solidFill>
              <a:srgbClr val="92D050"/>
            </a:solid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US" sz="1500" b="1" dirty="0">
                <a:solidFill>
                  <a:schemeClr val="tx2"/>
                </a:solidFill>
                <a:latin typeface="Source Sans Pro"/>
                <a:ea typeface="Source Sans Pro"/>
                <a:cs typeface="Source Sans Pro"/>
                <a:sym typeface="Source Sans Pro"/>
              </a:rPr>
              <a:t>CRA/ Lender Turned</a:t>
            </a:r>
            <a:endParaRPr sz="2800" b="1" dirty="0">
              <a:solidFill>
                <a:schemeClr val="tx2"/>
              </a:solidFill>
              <a:latin typeface="Source Sans Pro"/>
              <a:ea typeface="Source Sans Pro"/>
              <a:cs typeface="Source Sans Pro"/>
              <a:sym typeface="Source Sans Pro"/>
            </a:endParaRPr>
          </a:p>
          <a:p>
            <a:pPr lvl="0" algn="ctr">
              <a:buClr>
                <a:srgbClr val="000000"/>
              </a:buClr>
              <a:buSzPts val="3200"/>
            </a:pPr>
            <a:r>
              <a:rPr lang="en-US" sz="2400" b="1" dirty="0">
                <a:solidFill>
                  <a:schemeClr val="tx2"/>
                </a:solidFill>
                <a:latin typeface="Source Sans Pro"/>
                <a:ea typeface="Source Sans Pro"/>
                <a:cs typeface="Source Sans Pro"/>
                <a:sym typeface="Source Sans Pro"/>
              </a:rPr>
              <a:t>$10 into $142,500</a:t>
            </a:r>
            <a:endParaRPr lang="en-US" sz="2000" b="1" dirty="0">
              <a:solidFill>
                <a:schemeClr val="tx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800"/>
              <a:buFont typeface="Arial"/>
              <a:buNone/>
            </a:pPr>
            <a:r>
              <a:rPr lang="en-US" sz="1500" b="1" i="0" u="none" strike="noStrike" cap="none" dirty="0">
                <a:solidFill>
                  <a:schemeClr val="tx2"/>
                </a:solidFill>
                <a:latin typeface="Source Sans Pro"/>
                <a:ea typeface="Source Sans Pro"/>
                <a:cs typeface="Source Sans Pro"/>
                <a:sym typeface="Source Sans Pro"/>
              </a:rPr>
              <a:t>in </a:t>
            </a:r>
            <a:r>
              <a:rPr lang="en-US" sz="1500" b="1" dirty="0">
                <a:solidFill>
                  <a:schemeClr val="tx2"/>
                </a:solidFill>
                <a:latin typeface="Source Sans Pro"/>
                <a:ea typeface="Source Sans Pro"/>
                <a:cs typeface="Source Sans Pro"/>
                <a:sym typeface="Source Sans Pro"/>
              </a:rPr>
              <a:t>cost-savings</a:t>
            </a:r>
            <a:endParaRPr sz="1500" b="1" i="0" u="none" strike="noStrike" cap="none" dirty="0">
              <a:solidFill>
                <a:schemeClr val="tx2"/>
              </a:solidFill>
              <a:latin typeface="Source Sans Pro"/>
              <a:ea typeface="Source Sans Pro"/>
              <a:cs typeface="Source Sans Pro"/>
              <a:sym typeface="Source Sans Pro"/>
            </a:endParaRPr>
          </a:p>
        </p:txBody>
      </p:sp>
      <p:cxnSp>
        <p:nvCxnSpPr>
          <p:cNvPr id="38" name="Straight Connector 37">
            <a:extLst>
              <a:ext uri="{FF2B5EF4-FFF2-40B4-BE49-F238E27FC236}">
                <a16:creationId xmlns:a16="http://schemas.microsoft.com/office/drawing/2014/main" id="{1D928C72-56D0-A749-A326-3391EE029014}"/>
              </a:ext>
            </a:extLst>
          </p:cNvPr>
          <p:cNvCxnSpPr>
            <a:cxnSpLocks/>
            <a:stCxn id="37" idx="2"/>
            <a:endCxn id="41" idx="0"/>
          </p:cNvCxnSpPr>
          <p:nvPr/>
        </p:nvCxnSpPr>
        <p:spPr>
          <a:xfrm>
            <a:off x="6456234" y="3352800"/>
            <a:ext cx="0" cy="4572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Google Shape;678;p122">
            <a:extLst>
              <a:ext uri="{FF2B5EF4-FFF2-40B4-BE49-F238E27FC236}">
                <a16:creationId xmlns:a16="http://schemas.microsoft.com/office/drawing/2014/main" id="{2A65FA8C-CE28-034E-B7E2-21FA46E49B1E}"/>
              </a:ext>
            </a:extLst>
          </p:cNvPr>
          <p:cNvSpPr txBox="1"/>
          <p:nvPr/>
        </p:nvSpPr>
        <p:spPr>
          <a:xfrm>
            <a:off x="5016095" y="4282422"/>
            <a:ext cx="2880276" cy="1325700"/>
          </a:xfrm>
          <a:prstGeom prst="rect">
            <a:avLst/>
          </a:prstGeom>
          <a:noFill/>
          <a:ln>
            <a:solidFill>
              <a:srgbClr val="92D050"/>
            </a:solid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US" sz="1500" b="1" dirty="0">
                <a:solidFill>
                  <a:schemeClr val="tx2"/>
                </a:solidFill>
                <a:latin typeface="Source Sans Pro"/>
                <a:ea typeface="Source Sans Pro"/>
                <a:cs typeface="Source Sans Pro"/>
                <a:sym typeface="Source Sans Pro"/>
              </a:rPr>
              <a:t>Borrower Turned</a:t>
            </a:r>
            <a:endParaRPr sz="2800" b="1" dirty="0">
              <a:solidFill>
                <a:schemeClr val="tx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3200"/>
              <a:buFont typeface="Arial"/>
              <a:buNone/>
            </a:pPr>
            <a:r>
              <a:rPr lang="en-US" sz="2400" b="1" dirty="0">
                <a:solidFill>
                  <a:schemeClr val="tx2"/>
                </a:solidFill>
                <a:latin typeface="Source Sans Pro"/>
                <a:ea typeface="Source Sans Pro"/>
                <a:cs typeface="Source Sans Pro"/>
                <a:sym typeface="Source Sans Pro"/>
              </a:rPr>
              <a:t>$1000 into $142,500</a:t>
            </a:r>
            <a:endParaRPr sz="2000" b="1" i="0" u="none" strike="noStrike" cap="none" dirty="0">
              <a:solidFill>
                <a:schemeClr val="tx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800"/>
              <a:buFont typeface="Arial"/>
              <a:buNone/>
            </a:pPr>
            <a:r>
              <a:rPr lang="en-US" sz="1500" b="1" i="0" u="none" strike="noStrike" cap="none" dirty="0">
                <a:solidFill>
                  <a:schemeClr val="tx2"/>
                </a:solidFill>
                <a:latin typeface="Source Sans Pro"/>
                <a:ea typeface="Source Sans Pro"/>
                <a:cs typeface="Source Sans Pro"/>
                <a:sym typeface="Source Sans Pro"/>
              </a:rPr>
              <a:t>in </a:t>
            </a:r>
            <a:r>
              <a:rPr lang="en-US" sz="1500" b="1" dirty="0">
                <a:solidFill>
                  <a:schemeClr val="tx2"/>
                </a:solidFill>
                <a:latin typeface="Source Sans Pro"/>
                <a:ea typeface="Source Sans Pro"/>
                <a:cs typeface="Source Sans Pro"/>
                <a:sym typeface="Source Sans Pro"/>
              </a:rPr>
              <a:t>cost-savings</a:t>
            </a:r>
            <a:endParaRPr sz="1500" b="1" i="0" u="none" strike="noStrike" cap="none" dirty="0">
              <a:solidFill>
                <a:schemeClr val="tx2"/>
              </a:solidFill>
              <a:latin typeface="Source Sans Pro"/>
              <a:ea typeface="Source Sans Pro"/>
              <a:cs typeface="Source Sans Pro"/>
              <a:sym typeface="Source Sans Pro"/>
            </a:endParaRPr>
          </a:p>
        </p:txBody>
      </p:sp>
      <p:sp>
        <p:nvSpPr>
          <p:cNvPr id="40" name="Content Placeholder 4">
            <a:extLst>
              <a:ext uri="{FF2B5EF4-FFF2-40B4-BE49-F238E27FC236}">
                <a16:creationId xmlns:a16="http://schemas.microsoft.com/office/drawing/2014/main" id="{3138BF56-244D-BE46-8A15-9EFBF62EEEB3}"/>
              </a:ext>
            </a:extLst>
          </p:cNvPr>
          <p:cNvSpPr txBox="1">
            <a:spLocks/>
          </p:cNvSpPr>
          <p:nvPr/>
        </p:nvSpPr>
        <p:spPr>
          <a:xfrm>
            <a:off x="5016096" y="1554288"/>
            <a:ext cx="2880276" cy="47281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a:solidFill>
                  <a:srgbClr val="00B050"/>
                </a:solidFill>
              </a:rPr>
              <a:t>QUICK SUMMARY REPORT</a:t>
            </a:r>
          </a:p>
        </p:txBody>
      </p:sp>
      <p:sp>
        <p:nvSpPr>
          <p:cNvPr id="41" name="Content Placeholder 4">
            <a:extLst>
              <a:ext uri="{FF2B5EF4-FFF2-40B4-BE49-F238E27FC236}">
                <a16:creationId xmlns:a16="http://schemas.microsoft.com/office/drawing/2014/main" id="{171BD2D9-835A-7542-99E4-57A27253B32C}"/>
              </a:ext>
            </a:extLst>
          </p:cNvPr>
          <p:cNvSpPr txBox="1">
            <a:spLocks/>
          </p:cNvSpPr>
          <p:nvPr/>
        </p:nvSpPr>
        <p:spPr>
          <a:xfrm>
            <a:off x="5016096" y="3810000"/>
            <a:ext cx="2880276" cy="47281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a:solidFill>
                  <a:srgbClr val="00B050"/>
                </a:solidFill>
              </a:rPr>
              <a:t>GREEN REPORT</a:t>
            </a:r>
          </a:p>
        </p:txBody>
      </p:sp>
    </p:spTree>
    <p:extLst>
      <p:ext uri="{BB962C8B-B14F-4D97-AF65-F5344CB8AC3E}">
        <p14:creationId xmlns:p14="http://schemas.microsoft.com/office/powerpoint/2010/main" val="3620649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6342FA-0F85-0243-B0E5-FE3DA0AF0FFB}"/>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E2A7B87E-2DD3-9445-9AC4-95A8CEBE1A23}"/>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BC5DB71-AFB2-084A-8F80-FC726C381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pic>
        <p:nvPicPr>
          <p:cNvPr id="5" name="Picture 4">
            <a:extLst>
              <a:ext uri="{FF2B5EF4-FFF2-40B4-BE49-F238E27FC236}">
                <a16:creationId xmlns:a16="http://schemas.microsoft.com/office/drawing/2014/main" id="{6B848C61-28DE-FB44-81AF-230300721E8D}"/>
              </a:ext>
            </a:extLst>
          </p:cNvPr>
          <p:cNvPicPr>
            <a:picLocks noChangeAspect="1"/>
          </p:cNvPicPr>
          <p:nvPr/>
        </p:nvPicPr>
        <p:blipFill rotWithShape="1">
          <a:blip r:embed="rId4">
            <a:extLst>
              <a:ext uri="{28A0092B-C50C-407E-A947-70E740481C1C}">
                <a14:useLocalDpi xmlns:a14="http://schemas.microsoft.com/office/drawing/2010/main" val="0"/>
              </a:ext>
            </a:extLst>
          </a:blip>
          <a:srcRect t="25522" b="6033"/>
          <a:stretch/>
        </p:blipFill>
        <p:spPr>
          <a:xfrm>
            <a:off x="0" y="1524000"/>
            <a:ext cx="9144000" cy="4648200"/>
          </a:xfrm>
          <a:prstGeom prst="rect">
            <a:avLst/>
          </a:prstGeom>
        </p:spPr>
      </p:pic>
      <p:sp>
        <p:nvSpPr>
          <p:cNvPr id="9" name="Title 3">
            <a:extLst>
              <a:ext uri="{FF2B5EF4-FFF2-40B4-BE49-F238E27FC236}">
                <a16:creationId xmlns:a16="http://schemas.microsoft.com/office/drawing/2014/main" id="{E054C796-4D81-CE46-802C-BA44CBAC6C88}"/>
              </a:ext>
            </a:extLst>
          </p:cNvPr>
          <p:cNvSpPr>
            <a:spLocks noGrp="1"/>
          </p:cNvSpPr>
          <p:nvPr>
            <p:ph type="title"/>
          </p:nvPr>
        </p:nvSpPr>
        <p:spPr>
          <a:xfrm>
            <a:off x="3962400" y="274638"/>
            <a:ext cx="5105400" cy="1325562"/>
          </a:xfrm>
        </p:spPr>
        <p:txBody>
          <a:bodyPr>
            <a:normAutofit/>
          </a:bodyPr>
          <a:lstStyle/>
          <a:p>
            <a:r>
              <a:rPr lang="en-US" dirty="0"/>
              <a:t>Quick Summary</a:t>
            </a:r>
          </a:p>
        </p:txBody>
      </p:sp>
    </p:spTree>
    <p:extLst>
      <p:ext uri="{BB962C8B-B14F-4D97-AF65-F5344CB8AC3E}">
        <p14:creationId xmlns:p14="http://schemas.microsoft.com/office/powerpoint/2010/main" val="294786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6342FA-0F85-0243-B0E5-FE3DA0AF0FFB}"/>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E2A7B87E-2DD3-9445-9AC4-95A8CEBE1A23}"/>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BC5DB71-AFB2-084A-8F80-FC726C381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
        <p:nvSpPr>
          <p:cNvPr id="11" name="Title 3">
            <a:extLst>
              <a:ext uri="{FF2B5EF4-FFF2-40B4-BE49-F238E27FC236}">
                <a16:creationId xmlns:a16="http://schemas.microsoft.com/office/drawing/2014/main" id="{EC8FBDD9-004B-044F-9A99-1C2756030249}"/>
              </a:ext>
            </a:extLst>
          </p:cNvPr>
          <p:cNvSpPr>
            <a:spLocks noGrp="1"/>
          </p:cNvSpPr>
          <p:nvPr>
            <p:ph type="title"/>
          </p:nvPr>
        </p:nvSpPr>
        <p:spPr>
          <a:xfrm>
            <a:off x="3962400" y="274638"/>
            <a:ext cx="5105400" cy="1325562"/>
          </a:xfrm>
        </p:spPr>
        <p:txBody>
          <a:bodyPr>
            <a:normAutofit/>
          </a:bodyPr>
          <a:lstStyle/>
          <a:p>
            <a:r>
              <a:rPr lang="en-US" dirty="0"/>
              <a:t>Green Report</a:t>
            </a:r>
          </a:p>
        </p:txBody>
      </p:sp>
      <p:pic>
        <p:nvPicPr>
          <p:cNvPr id="13" name="Picture 12" descr="A screenshot of a cell phone&#10;&#10;Description automatically generated">
            <a:extLst>
              <a:ext uri="{FF2B5EF4-FFF2-40B4-BE49-F238E27FC236}">
                <a16:creationId xmlns:a16="http://schemas.microsoft.com/office/drawing/2014/main" id="{DD80F0AC-A1DD-D54A-A037-9F049081D4F2}"/>
              </a:ext>
            </a:extLst>
          </p:cNvPr>
          <p:cNvPicPr>
            <a:picLocks noChangeAspect="1"/>
          </p:cNvPicPr>
          <p:nvPr/>
        </p:nvPicPr>
        <p:blipFill rotWithShape="1">
          <a:blip r:embed="rId4">
            <a:extLst>
              <a:ext uri="{28A0092B-C50C-407E-A947-70E740481C1C}">
                <a14:useLocalDpi xmlns:a14="http://schemas.microsoft.com/office/drawing/2010/main" val="0"/>
              </a:ext>
            </a:extLst>
          </a:blip>
          <a:srcRect b="30537"/>
          <a:stretch/>
        </p:blipFill>
        <p:spPr>
          <a:xfrm>
            <a:off x="499603" y="1179830"/>
            <a:ext cx="8339597" cy="4763770"/>
          </a:xfrm>
          <a:prstGeom prst="rect">
            <a:avLst/>
          </a:prstGeom>
        </p:spPr>
      </p:pic>
    </p:spTree>
    <p:extLst>
      <p:ext uri="{BB962C8B-B14F-4D97-AF65-F5344CB8AC3E}">
        <p14:creationId xmlns:p14="http://schemas.microsoft.com/office/powerpoint/2010/main" val="191975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274638"/>
            <a:ext cx="5105400" cy="1325562"/>
          </a:xfrm>
        </p:spPr>
        <p:txBody>
          <a:bodyPr>
            <a:normAutofit/>
          </a:bodyPr>
          <a:lstStyle/>
          <a:p>
            <a:r>
              <a:rPr lang="en-US" dirty="0"/>
              <a:t>Access – Quick Summary</a:t>
            </a:r>
            <a:endParaRPr lang="en-US" dirty="0">
              <a:solidFill>
                <a:srgbClr val="FF0000"/>
              </a:solidFill>
            </a:endParaRPr>
          </a:p>
        </p:txBody>
      </p:sp>
      <p:sp>
        <p:nvSpPr>
          <p:cNvPr id="5" name="Content Placeholder 4"/>
          <p:cNvSpPr>
            <a:spLocks noGrp="1"/>
          </p:cNvSpPr>
          <p:nvPr>
            <p:ph idx="1"/>
          </p:nvPr>
        </p:nvSpPr>
        <p:spPr/>
        <p:txBody>
          <a:bodyPr>
            <a:normAutofit/>
          </a:bodyPr>
          <a:lstStyle/>
          <a:p>
            <a:r>
              <a:rPr lang="en-US" dirty="0"/>
              <a:t>New Vista Platform</a:t>
            </a:r>
          </a:p>
          <a:p>
            <a:r>
              <a:rPr lang="en-US"/>
              <a:t>SharperLending</a:t>
            </a:r>
            <a:r>
              <a:rPr lang="en-US" dirty="0"/>
              <a:t> Users</a:t>
            </a:r>
          </a:p>
          <a:p>
            <a:pPr lvl="1"/>
            <a:r>
              <a:rPr lang="en-US" dirty="0"/>
              <a:t>CRA EPN Platforms</a:t>
            </a:r>
          </a:p>
          <a:p>
            <a:r>
              <a:rPr lang="en-US" dirty="0"/>
              <a:t>Meridian Link Users</a:t>
            </a:r>
          </a:p>
          <a:p>
            <a:pPr lvl="1"/>
            <a:r>
              <a:rPr lang="en-US" dirty="0"/>
              <a:t>Loans PQ</a:t>
            </a:r>
          </a:p>
          <a:p>
            <a:r>
              <a:rPr lang="en-US" dirty="0"/>
              <a:t>Other Platform Users</a:t>
            </a:r>
          </a:p>
          <a:p>
            <a:pPr lvl="1"/>
            <a:r>
              <a:rPr lang="en-US" dirty="0"/>
              <a:t>Custom Integration</a:t>
            </a:r>
          </a:p>
        </p:txBody>
      </p:sp>
      <p:grpSp>
        <p:nvGrpSpPr>
          <p:cNvPr id="6" name="Group 5">
            <a:extLst>
              <a:ext uri="{FF2B5EF4-FFF2-40B4-BE49-F238E27FC236}">
                <a16:creationId xmlns:a16="http://schemas.microsoft.com/office/drawing/2014/main" id="{CB174410-756F-F542-B2BB-975C58A5B47D}"/>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F5B6F1EE-C224-A245-9507-D451559539A3}"/>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05917F-1877-7043-835C-D796CBB59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Tree>
    <p:extLst>
      <p:ext uri="{BB962C8B-B14F-4D97-AF65-F5344CB8AC3E}">
        <p14:creationId xmlns:p14="http://schemas.microsoft.com/office/powerpoint/2010/main" val="1793137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274638"/>
            <a:ext cx="5105400" cy="1325562"/>
          </a:xfrm>
        </p:spPr>
        <p:txBody>
          <a:bodyPr>
            <a:normAutofit/>
          </a:bodyPr>
          <a:lstStyle/>
          <a:p>
            <a:r>
              <a:rPr lang="en-US" dirty="0"/>
              <a:t>Access – Green Report</a:t>
            </a:r>
          </a:p>
        </p:txBody>
      </p:sp>
      <p:sp>
        <p:nvSpPr>
          <p:cNvPr id="5" name="Content Placeholder 4"/>
          <p:cNvSpPr>
            <a:spLocks noGrp="1"/>
          </p:cNvSpPr>
          <p:nvPr>
            <p:ph idx="1"/>
          </p:nvPr>
        </p:nvSpPr>
        <p:spPr/>
        <p:txBody>
          <a:bodyPr>
            <a:normAutofit/>
          </a:bodyPr>
          <a:lstStyle/>
          <a:p>
            <a:r>
              <a:rPr lang="en-US" dirty="0"/>
              <a:t>Property Owner/ Borrower Green Report Access</a:t>
            </a:r>
          </a:p>
          <a:p>
            <a:pPr lvl="1"/>
            <a:r>
              <a:rPr lang="en-US" dirty="0"/>
              <a:t>CRA Customized Resource Page on Website</a:t>
            </a:r>
          </a:p>
          <a:p>
            <a:pPr lvl="2"/>
            <a:r>
              <a:rPr lang="en-US" dirty="0"/>
              <a:t>Custom URL on Quick Summary Product</a:t>
            </a:r>
          </a:p>
          <a:p>
            <a:pPr lvl="2"/>
            <a:r>
              <a:rPr lang="en-US" dirty="0"/>
              <a:t>Custom URL for direct access to the Green Report Product</a:t>
            </a:r>
          </a:p>
        </p:txBody>
      </p:sp>
      <p:grpSp>
        <p:nvGrpSpPr>
          <p:cNvPr id="6" name="Group 5">
            <a:extLst>
              <a:ext uri="{FF2B5EF4-FFF2-40B4-BE49-F238E27FC236}">
                <a16:creationId xmlns:a16="http://schemas.microsoft.com/office/drawing/2014/main" id="{CB174410-756F-F542-B2BB-975C58A5B47D}"/>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F5B6F1EE-C224-A245-9507-D451559539A3}"/>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05917F-1877-7043-835C-D796CBB59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Tree>
    <p:extLst>
      <p:ext uri="{BB962C8B-B14F-4D97-AF65-F5344CB8AC3E}">
        <p14:creationId xmlns:p14="http://schemas.microsoft.com/office/powerpoint/2010/main" val="212165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274638"/>
            <a:ext cx="5105400" cy="1325562"/>
          </a:xfrm>
        </p:spPr>
        <p:txBody>
          <a:bodyPr>
            <a:normAutofit/>
          </a:bodyPr>
          <a:lstStyle/>
          <a:p>
            <a:r>
              <a:rPr lang="en-US" dirty="0"/>
              <a:t>Now What?</a:t>
            </a:r>
          </a:p>
        </p:txBody>
      </p:sp>
      <p:sp>
        <p:nvSpPr>
          <p:cNvPr id="5" name="Content Placeholder 4"/>
          <p:cNvSpPr>
            <a:spLocks noGrp="1"/>
          </p:cNvSpPr>
          <p:nvPr>
            <p:ph idx="1"/>
          </p:nvPr>
        </p:nvSpPr>
        <p:spPr/>
        <p:txBody>
          <a:bodyPr>
            <a:normAutofit/>
          </a:bodyPr>
          <a:lstStyle/>
          <a:p>
            <a:r>
              <a:rPr lang="en-US" dirty="0"/>
              <a:t>Reach out to New Vista Solutions:</a:t>
            </a:r>
          </a:p>
          <a:p>
            <a:pPr lvl="1"/>
            <a:r>
              <a:rPr lang="en-US" dirty="0"/>
              <a:t>Get questions answered</a:t>
            </a:r>
          </a:p>
          <a:p>
            <a:pPr lvl="1"/>
            <a:r>
              <a:rPr lang="en-US" dirty="0"/>
              <a:t>Get setup</a:t>
            </a:r>
          </a:p>
          <a:p>
            <a:pPr lvl="1"/>
            <a:r>
              <a:rPr lang="en-US" dirty="0"/>
              <a:t>Get onboarded</a:t>
            </a:r>
          </a:p>
          <a:p>
            <a:pPr lvl="1"/>
            <a:r>
              <a:rPr lang="en-US" dirty="0"/>
              <a:t>Get training and marketing materials</a:t>
            </a:r>
          </a:p>
        </p:txBody>
      </p:sp>
      <p:grpSp>
        <p:nvGrpSpPr>
          <p:cNvPr id="6" name="Group 5">
            <a:extLst>
              <a:ext uri="{FF2B5EF4-FFF2-40B4-BE49-F238E27FC236}">
                <a16:creationId xmlns:a16="http://schemas.microsoft.com/office/drawing/2014/main" id="{CB174410-756F-F542-B2BB-975C58A5B47D}"/>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F5B6F1EE-C224-A245-9507-D451559539A3}"/>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05917F-1877-7043-835C-D796CBB59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Tree>
    <p:extLst>
      <p:ext uri="{BB962C8B-B14F-4D97-AF65-F5344CB8AC3E}">
        <p14:creationId xmlns:p14="http://schemas.microsoft.com/office/powerpoint/2010/main" val="27919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274638"/>
            <a:ext cx="5105400" cy="1325562"/>
          </a:xfrm>
        </p:spPr>
        <p:txBody>
          <a:bodyPr>
            <a:normAutofit/>
          </a:bodyPr>
          <a:lstStyle/>
          <a:p>
            <a:r>
              <a:rPr lang="en-US" dirty="0"/>
              <a:t>Q&amp;A</a:t>
            </a:r>
          </a:p>
        </p:txBody>
      </p:sp>
      <p:sp>
        <p:nvSpPr>
          <p:cNvPr id="5" name="Content Placeholder 4"/>
          <p:cNvSpPr>
            <a:spLocks noGrp="1"/>
          </p:cNvSpPr>
          <p:nvPr>
            <p:ph idx="1"/>
          </p:nvPr>
        </p:nvSpPr>
        <p:spPr/>
        <p:txBody>
          <a:bodyPr>
            <a:normAutofit/>
          </a:bodyPr>
          <a:lstStyle/>
          <a:p>
            <a:r>
              <a:rPr lang="en-US" dirty="0"/>
              <a:t>Floor is open for questions</a:t>
            </a:r>
          </a:p>
          <a:p>
            <a:r>
              <a:rPr lang="en-US" dirty="0"/>
              <a:t>Additional questions may be sent to:</a:t>
            </a:r>
          </a:p>
          <a:p>
            <a:pPr lvl="1"/>
            <a:r>
              <a:rPr lang="en-US" dirty="0"/>
              <a:t>Jesse Rivera, </a:t>
            </a:r>
            <a:r>
              <a:rPr lang="en-US" dirty="0" err="1"/>
              <a:t>jrivera@newvistasolutions.com</a:t>
            </a:r>
            <a:endParaRPr lang="en-US" dirty="0"/>
          </a:p>
        </p:txBody>
      </p:sp>
      <p:grpSp>
        <p:nvGrpSpPr>
          <p:cNvPr id="6" name="Group 5">
            <a:extLst>
              <a:ext uri="{FF2B5EF4-FFF2-40B4-BE49-F238E27FC236}">
                <a16:creationId xmlns:a16="http://schemas.microsoft.com/office/drawing/2014/main" id="{CB174410-756F-F542-B2BB-975C58A5B47D}"/>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F5B6F1EE-C224-A245-9507-D451559539A3}"/>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05917F-1877-7043-835C-D796CBB59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Tree>
    <p:extLst>
      <p:ext uri="{BB962C8B-B14F-4D97-AF65-F5344CB8AC3E}">
        <p14:creationId xmlns:p14="http://schemas.microsoft.com/office/powerpoint/2010/main" val="64469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3F65BC99-7D17-F54E-883A-FA6D393F62AF}"/>
              </a:ext>
            </a:extLst>
          </p:cNvPr>
          <p:cNvSpPr>
            <a:spLocks noGrp="1"/>
          </p:cNvSpPr>
          <p:nvPr>
            <p:ph type="title"/>
          </p:nvPr>
        </p:nvSpPr>
        <p:spPr>
          <a:xfrm>
            <a:off x="579515" y="2133600"/>
            <a:ext cx="5592685" cy="625994"/>
          </a:xfrm>
        </p:spPr>
        <p:txBody>
          <a:bodyPr>
            <a:normAutofit fontScale="90000"/>
          </a:bodyPr>
          <a:lstStyle/>
          <a:p>
            <a:pPr algn="l"/>
            <a:br>
              <a:rPr lang="en-US" dirty="0"/>
            </a:br>
            <a:br>
              <a:rPr lang="en-US" dirty="0"/>
            </a:br>
            <a:br>
              <a:rPr lang="en-US" dirty="0"/>
            </a:br>
            <a:br>
              <a:rPr lang="en-US" dirty="0"/>
            </a:br>
            <a:br>
              <a:rPr lang="en-US" dirty="0"/>
            </a:br>
            <a:r>
              <a:rPr lang="en-US" dirty="0"/>
              <a:t>Terry Clemans – </a:t>
            </a:r>
            <a:br>
              <a:rPr lang="en-US" dirty="0"/>
            </a:br>
            <a:r>
              <a:rPr lang="en-US" dirty="0"/>
              <a:t>Executive Director   </a:t>
            </a:r>
            <a:br>
              <a:rPr lang="en-US" dirty="0"/>
            </a:br>
            <a:br>
              <a:rPr lang="en-US" dirty="0"/>
            </a:br>
            <a:r>
              <a:rPr lang="en-US" dirty="0"/>
              <a:t>Maureen Devine –</a:t>
            </a:r>
            <a:br>
              <a:rPr lang="en-US" dirty="0"/>
            </a:br>
            <a:r>
              <a:rPr lang="en-US" dirty="0"/>
              <a:t>Director &amp; </a:t>
            </a:r>
            <a:br>
              <a:rPr lang="en-US" dirty="0"/>
            </a:br>
            <a:r>
              <a:rPr lang="en-US" dirty="0"/>
              <a:t>Strategic Alliance Chair </a:t>
            </a:r>
            <a:br>
              <a:rPr lang="en-US" dirty="0"/>
            </a:br>
            <a:r>
              <a:rPr lang="en-US" dirty="0"/>
              <a:t> </a:t>
            </a:r>
          </a:p>
        </p:txBody>
      </p:sp>
      <p:pic>
        <p:nvPicPr>
          <p:cNvPr id="1026" name="Picture 2">
            <a:extLst>
              <a:ext uri="{FF2B5EF4-FFF2-40B4-BE49-F238E27FC236}">
                <a16:creationId xmlns:a16="http://schemas.microsoft.com/office/drawing/2014/main" id="{1D9F6693-0CE7-644B-9945-0D2273A08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9238"/>
            <a:ext cx="2895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24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725D7D98-A199-D042-BCAF-53FEE03580B9}"/>
              </a:ext>
            </a:extLst>
          </p:cNvPr>
          <p:cNvSpPr>
            <a:spLocks noGrp="1"/>
          </p:cNvSpPr>
          <p:nvPr>
            <p:ph idx="1"/>
          </p:nvPr>
        </p:nvSpPr>
        <p:spPr>
          <a:xfrm>
            <a:off x="579515" y="2575034"/>
            <a:ext cx="3840085" cy="3462228"/>
          </a:xfrm>
        </p:spPr>
        <p:txBody>
          <a:bodyPr>
            <a:normAutofit/>
          </a:bodyPr>
          <a:lstStyle/>
          <a:p>
            <a:pPr marL="0" indent="0">
              <a:buNone/>
            </a:pPr>
            <a:r>
              <a:rPr lang="en-US" sz="1600" b="1" dirty="0"/>
              <a:t>Chief Executive Officer</a:t>
            </a:r>
          </a:p>
          <a:p>
            <a:pPr marL="0" indent="0">
              <a:buNone/>
            </a:pPr>
            <a:r>
              <a:rPr lang="en-US" sz="1600" b="1" dirty="0"/>
              <a:t>Austin, Texas</a:t>
            </a:r>
          </a:p>
        </p:txBody>
      </p:sp>
      <p:pic>
        <p:nvPicPr>
          <p:cNvPr id="11" name="Picture 10">
            <a:extLst>
              <a:ext uri="{FF2B5EF4-FFF2-40B4-BE49-F238E27FC236}">
                <a16:creationId xmlns:a16="http://schemas.microsoft.com/office/drawing/2014/main" id="{22AF2670-A80E-3D4C-8F45-B465925EF5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332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5" name="Title 3">
            <a:extLst>
              <a:ext uri="{FF2B5EF4-FFF2-40B4-BE49-F238E27FC236}">
                <a16:creationId xmlns:a16="http://schemas.microsoft.com/office/drawing/2014/main" id="{3F65BC99-7D17-F54E-883A-FA6D393F62AF}"/>
              </a:ext>
            </a:extLst>
          </p:cNvPr>
          <p:cNvSpPr>
            <a:spLocks noGrp="1"/>
          </p:cNvSpPr>
          <p:nvPr>
            <p:ph type="title"/>
          </p:nvPr>
        </p:nvSpPr>
        <p:spPr>
          <a:xfrm>
            <a:off x="579515" y="1066800"/>
            <a:ext cx="3840085" cy="1692794"/>
          </a:xfrm>
        </p:spPr>
        <p:txBody>
          <a:bodyPr>
            <a:normAutofit/>
          </a:bodyPr>
          <a:lstStyle/>
          <a:p>
            <a:pPr algn="l"/>
            <a:r>
              <a:rPr lang="en-US" dirty="0"/>
              <a:t>Jesse Rivera</a:t>
            </a:r>
          </a:p>
        </p:txBody>
      </p:sp>
      <p:grpSp>
        <p:nvGrpSpPr>
          <p:cNvPr id="6" name="Group 5">
            <a:extLst>
              <a:ext uri="{FF2B5EF4-FFF2-40B4-BE49-F238E27FC236}">
                <a16:creationId xmlns:a16="http://schemas.microsoft.com/office/drawing/2014/main" id="{B0D92FF8-5D22-C140-A8B4-0D7E6A0D0702}"/>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FDCDB4CE-7F8C-DE48-9486-AB31B0E64355}"/>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BFDDA94-4205-DF41-BB3F-396B0A771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Tree>
    <p:extLst>
      <p:ext uri="{BB962C8B-B14F-4D97-AF65-F5344CB8AC3E}">
        <p14:creationId xmlns:p14="http://schemas.microsoft.com/office/powerpoint/2010/main" val="273318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2575034"/>
            <a:ext cx="3840085" cy="3462228"/>
          </a:xfrm>
        </p:spPr>
        <p:txBody>
          <a:bodyPr>
            <a:normAutofit/>
          </a:bodyPr>
          <a:lstStyle/>
          <a:p>
            <a:pPr marL="0" indent="0">
              <a:buNone/>
            </a:pPr>
            <a:r>
              <a:rPr lang="en-US" sz="1600" b="1" dirty="0" err="1"/>
              <a:t>IncentiFind</a:t>
            </a:r>
            <a:r>
              <a:rPr lang="en-US" sz="1600" b="1" dirty="0"/>
              <a:t>, Founder </a:t>
            </a:r>
          </a:p>
          <a:p>
            <a:pPr marL="0" indent="0">
              <a:buNone/>
            </a:pPr>
            <a:r>
              <a:rPr lang="en-US" sz="1600" b="1" dirty="0"/>
              <a:t>Houston, Texas</a:t>
            </a:r>
          </a:p>
        </p:txBody>
      </p:sp>
      <p:pic>
        <p:nvPicPr>
          <p:cNvPr id="3" name="Picture 2">
            <a:extLst>
              <a:ext uri="{FF2B5EF4-FFF2-40B4-BE49-F238E27FC236}">
                <a16:creationId xmlns:a16="http://schemas.microsoft.com/office/drawing/2014/main" id="{EBED2CE5-604C-5245-9E98-4560893D44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332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1" name="Title 3">
            <a:extLst>
              <a:ext uri="{FF2B5EF4-FFF2-40B4-BE49-F238E27FC236}">
                <a16:creationId xmlns:a16="http://schemas.microsoft.com/office/drawing/2014/main" id="{4BF20C31-FB52-6C46-BB1A-D1AC6B601F47}"/>
              </a:ext>
            </a:extLst>
          </p:cNvPr>
          <p:cNvSpPr>
            <a:spLocks noGrp="1"/>
          </p:cNvSpPr>
          <p:nvPr>
            <p:ph type="title"/>
          </p:nvPr>
        </p:nvSpPr>
        <p:spPr>
          <a:xfrm>
            <a:off x="579515" y="1066800"/>
            <a:ext cx="3840085" cy="1692794"/>
          </a:xfrm>
        </p:spPr>
        <p:txBody>
          <a:bodyPr>
            <a:normAutofit/>
          </a:bodyPr>
          <a:lstStyle/>
          <a:p>
            <a:pPr algn="l"/>
            <a:r>
              <a:rPr lang="en-US" dirty="0"/>
              <a:t>Natalie Goodman</a:t>
            </a:r>
          </a:p>
        </p:txBody>
      </p:sp>
      <p:pic>
        <p:nvPicPr>
          <p:cNvPr id="4" name="Picture 3" descr="A picture containing drawing&#10;&#10;Description automatically generated">
            <a:extLst>
              <a:ext uri="{FF2B5EF4-FFF2-40B4-BE49-F238E27FC236}">
                <a16:creationId xmlns:a16="http://schemas.microsoft.com/office/drawing/2014/main" id="{F85E2C7A-0C08-6D4F-ABBD-BDC978C6B4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9" y="228600"/>
            <a:ext cx="2819401" cy="1071506"/>
          </a:xfrm>
          <a:prstGeom prst="rect">
            <a:avLst/>
          </a:prstGeom>
        </p:spPr>
      </p:pic>
    </p:spTree>
    <p:extLst>
      <p:ext uri="{BB962C8B-B14F-4D97-AF65-F5344CB8AC3E}">
        <p14:creationId xmlns:p14="http://schemas.microsoft.com/office/powerpoint/2010/main" val="291419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274638"/>
            <a:ext cx="5105400" cy="1325562"/>
          </a:xfrm>
        </p:spPr>
        <p:txBody>
          <a:bodyPr>
            <a:normAutofit/>
          </a:bodyPr>
          <a:lstStyle/>
          <a:p>
            <a:r>
              <a:rPr lang="en-US" dirty="0"/>
              <a:t>Agenda</a:t>
            </a:r>
            <a:endParaRPr lang="en-US" dirty="0">
              <a:solidFill>
                <a:srgbClr val="FF0000"/>
              </a:solidFill>
            </a:endParaRPr>
          </a:p>
        </p:txBody>
      </p:sp>
      <p:sp>
        <p:nvSpPr>
          <p:cNvPr id="5" name="Content Placeholder 4"/>
          <p:cNvSpPr>
            <a:spLocks noGrp="1"/>
          </p:cNvSpPr>
          <p:nvPr>
            <p:ph idx="1"/>
          </p:nvPr>
        </p:nvSpPr>
        <p:spPr/>
        <p:txBody>
          <a:bodyPr>
            <a:normAutofit/>
          </a:bodyPr>
          <a:lstStyle/>
          <a:p>
            <a:pPr marL="514350" indent="-514350">
              <a:buFont typeface="+mj-lt"/>
              <a:buAutoNum type="arabicPeriod"/>
            </a:pPr>
            <a:r>
              <a:rPr lang="en-US" dirty="0"/>
              <a:t>Why Incentives? Why Now?</a:t>
            </a:r>
          </a:p>
          <a:p>
            <a:pPr marL="514350" indent="-514350">
              <a:buFont typeface="+mj-lt"/>
              <a:buAutoNum type="arabicPeriod"/>
            </a:pPr>
            <a:r>
              <a:rPr lang="en-US" dirty="0"/>
              <a:t>About the Products</a:t>
            </a:r>
          </a:p>
          <a:p>
            <a:pPr marL="914400" lvl="1" indent="-514350"/>
            <a:r>
              <a:rPr lang="en-US" dirty="0"/>
              <a:t>Quick Summary &amp; Green Report</a:t>
            </a:r>
          </a:p>
          <a:p>
            <a:pPr marL="514350" indent="-514350">
              <a:buFont typeface="+mj-lt"/>
              <a:buAutoNum type="arabicPeriod"/>
            </a:pPr>
            <a:r>
              <a:rPr lang="en-US" dirty="0"/>
              <a:t>Value Proposition of the Products</a:t>
            </a:r>
          </a:p>
          <a:p>
            <a:pPr marL="514350" indent="-514350">
              <a:buFont typeface="+mj-lt"/>
              <a:buAutoNum type="arabicPeriod"/>
            </a:pPr>
            <a:r>
              <a:rPr lang="en-US" dirty="0"/>
              <a:t>Revenue from the Products</a:t>
            </a:r>
          </a:p>
          <a:p>
            <a:pPr marL="514350" indent="-514350">
              <a:buFont typeface="+mj-lt"/>
              <a:buAutoNum type="arabicPeriod"/>
            </a:pPr>
            <a:r>
              <a:rPr lang="en-US" dirty="0"/>
              <a:t>Accessing the Products</a:t>
            </a:r>
          </a:p>
          <a:p>
            <a:pPr marL="514350" indent="-514350">
              <a:buFont typeface="+mj-lt"/>
              <a:buAutoNum type="arabicPeriod"/>
            </a:pPr>
            <a:r>
              <a:rPr lang="en-US" dirty="0"/>
              <a:t>Q&amp;A</a:t>
            </a:r>
          </a:p>
          <a:p>
            <a:pPr marL="0" indent="0">
              <a:buNone/>
            </a:pPr>
            <a:endParaRPr lang="en-US" dirty="0"/>
          </a:p>
        </p:txBody>
      </p:sp>
      <p:grpSp>
        <p:nvGrpSpPr>
          <p:cNvPr id="6" name="Group 5">
            <a:extLst>
              <a:ext uri="{FF2B5EF4-FFF2-40B4-BE49-F238E27FC236}">
                <a16:creationId xmlns:a16="http://schemas.microsoft.com/office/drawing/2014/main" id="{0FD2ABEF-BD38-8B43-86B3-AFF92E7F3BC0}"/>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F8F02326-C187-F247-8130-9FE5F5953904}"/>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27A6C45-191E-8649-8855-DA34C7467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Tree>
    <p:extLst>
      <p:ext uri="{BB962C8B-B14F-4D97-AF65-F5344CB8AC3E}">
        <p14:creationId xmlns:p14="http://schemas.microsoft.com/office/powerpoint/2010/main" val="151574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dirty="0"/>
              <a:t>“As the single largest housing expense after a mortgage payment, ...</a:t>
            </a:r>
            <a:r>
              <a:rPr lang="en-US" b="1" dirty="0"/>
              <a:t>utility costs can have a direct impact</a:t>
            </a:r>
            <a:r>
              <a:rPr lang="en-US" dirty="0"/>
              <a:t> on how large a mortgage [a homeowner] can afford.</a:t>
            </a:r>
            <a:r>
              <a:rPr lang="en-US" baseline="30000" dirty="0"/>
              <a:t>1</a:t>
            </a:r>
            <a:r>
              <a:rPr lang="en-US" dirty="0"/>
              <a:t>”</a:t>
            </a:r>
          </a:p>
          <a:p>
            <a:r>
              <a:rPr lang="en-US" dirty="0"/>
              <a:t>Electric and water continue to rise</a:t>
            </a:r>
          </a:p>
          <a:p>
            <a:r>
              <a:rPr lang="en-US" dirty="0"/>
              <a:t>50% of the housing stock is 37 years or older</a:t>
            </a:r>
            <a:r>
              <a:rPr lang="en-US" baseline="30000" dirty="0"/>
              <a:t>2</a:t>
            </a:r>
          </a:p>
          <a:p>
            <a:r>
              <a:rPr lang="en-US" dirty="0"/>
              <a:t>51% are planning to spend $10,000 or more on an upcoming renovation</a:t>
            </a:r>
            <a:r>
              <a:rPr lang="en-US" baseline="30000" dirty="0"/>
              <a:t>2</a:t>
            </a:r>
            <a:endParaRPr lang="en-US" dirty="0"/>
          </a:p>
        </p:txBody>
      </p:sp>
      <p:grpSp>
        <p:nvGrpSpPr>
          <p:cNvPr id="6" name="Group 5">
            <a:extLst>
              <a:ext uri="{FF2B5EF4-FFF2-40B4-BE49-F238E27FC236}">
                <a16:creationId xmlns:a16="http://schemas.microsoft.com/office/drawing/2014/main" id="{A82B7876-551F-7F43-BE9E-57B2B9C54431}"/>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453BF741-F7A8-E44E-9001-7F9C2E932FD4}"/>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62E473D-5F91-EE4C-827B-276C46F37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
        <p:nvSpPr>
          <p:cNvPr id="4" name="Title 3"/>
          <p:cNvSpPr>
            <a:spLocks noGrp="1"/>
          </p:cNvSpPr>
          <p:nvPr>
            <p:ph type="title"/>
          </p:nvPr>
        </p:nvSpPr>
        <p:spPr>
          <a:xfrm>
            <a:off x="3962400" y="274638"/>
            <a:ext cx="5105400" cy="1325562"/>
          </a:xfrm>
        </p:spPr>
        <p:txBody>
          <a:bodyPr>
            <a:normAutofit/>
          </a:bodyPr>
          <a:lstStyle/>
          <a:p>
            <a:r>
              <a:rPr lang="en-US" dirty="0"/>
              <a:t>Homeowner Pain Points</a:t>
            </a:r>
          </a:p>
        </p:txBody>
      </p:sp>
    </p:spTree>
    <p:extLst>
      <p:ext uri="{BB962C8B-B14F-4D97-AF65-F5344CB8AC3E}">
        <p14:creationId xmlns:p14="http://schemas.microsoft.com/office/powerpoint/2010/main" val="3929269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dirty="0"/>
              <a:t>“The potential value at stake for embedding sustainability (green) is significant, and in some cases can represent a 50%+ increase in asset value.</a:t>
            </a:r>
            <a:r>
              <a:rPr lang="en-US" baseline="30000" dirty="0"/>
              <a:t>1</a:t>
            </a:r>
            <a:r>
              <a:rPr lang="en-US" dirty="0"/>
              <a:t>”</a:t>
            </a:r>
          </a:p>
          <a:p>
            <a:r>
              <a:rPr lang="en-US" dirty="0"/>
              <a:t>Electric and water continue to rise</a:t>
            </a:r>
          </a:p>
          <a:p>
            <a:r>
              <a:rPr lang="en-US" dirty="0"/>
              <a:t>50% of the commercial building stock (45 billion square feet) is 40 years old or older and has not been updated</a:t>
            </a:r>
            <a:r>
              <a:rPr lang="en-US" baseline="30000" dirty="0"/>
              <a:t>1</a:t>
            </a:r>
          </a:p>
        </p:txBody>
      </p:sp>
      <p:grpSp>
        <p:nvGrpSpPr>
          <p:cNvPr id="6" name="Group 5">
            <a:extLst>
              <a:ext uri="{FF2B5EF4-FFF2-40B4-BE49-F238E27FC236}">
                <a16:creationId xmlns:a16="http://schemas.microsoft.com/office/drawing/2014/main" id="{A82B7876-551F-7F43-BE9E-57B2B9C54431}"/>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453BF741-F7A8-E44E-9001-7F9C2E932FD4}"/>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62E473D-5F91-EE4C-827B-276C46F37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
        <p:nvSpPr>
          <p:cNvPr id="4" name="Title 3"/>
          <p:cNvSpPr>
            <a:spLocks noGrp="1"/>
          </p:cNvSpPr>
          <p:nvPr>
            <p:ph type="title"/>
          </p:nvPr>
        </p:nvSpPr>
        <p:spPr>
          <a:xfrm>
            <a:off x="3962400" y="274638"/>
            <a:ext cx="5105400" cy="1325562"/>
          </a:xfrm>
        </p:spPr>
        <p:txBody>
          <a:bodyPr>
            <a:normAutofit/>
          </a:bodyPr>
          <a:lstStyle/>
          <a:p>
            <a:r>
              <a:rPr lang="en-US" dirty="0"/>
              <a:t>Commercial Pain Points</a:t>
            </a:r>
          </a:p>
        </p:txBody>
      </p:sp>
    </p:spTree>
    <p:extLst>
      <p:ext uri="{BB962C8B-B14F-4D97-AF65-F5344CB8AC3E}">
        <p14:creationId xmlns:p14="http://schemas.microsoft.com/office/powerpoint/2010/main" val="242425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274638"/>
            <a:ext cx="5105400" cy="1325562"/>
          </a:xfrm>
        </p:spPr>
        <p:txBody>
          <a:bodyPr>
            <a:normAutofit/>
          </a:bodyPr>
          <a:lstStyle/>
          <a:p>
            <a:r>
              <a:rPr lang="en-US" dirty="0"/>
              <a:t>Value of Quick Summary</a:t>
            </a:r>
            <a:endParaRPr lang="en-US" dirty="0">
              <a:solidFill>
                <a:srgbClr val="FF0000"/>
              </a:solidFill>
            </a:endParaRPr>
          </a:p>
        </p:txBody>
      </p:sp>
      <p:sp>
        <p:nvSpPr>
          <p:cNvPr id="5" name="Content Placeholder 4"/>
          <p:cNvSpPr>
            <a:spLocks noGrp="1"/>
          </p:cNvSpPr>
          <p:nvPr>
            <p:ph idx="1"/>
          </p:nvPr>
        </p:nvSpPr>
        <p:spPr/>
        <p:txBody>
          <a:bodyPr>
            <a:normAutofit/>
          </a:bodyPr>
          <a:lstStyle/>
          <a:p>
            <a:r>
              <a:rPr lang="en-US" dirty="0"/>
              <a:t>The QS can get CRAs into the door of lenders to differentiate themselves from the competition as well as help lenders grow their home equity, refi, new construction, and renovation portfolios.</a:t>
            </a:r>
            <a:endParaRPr lang="en-US" dirty="0">
              <a:solidFill>
                <a:srgbClr val="FF0000"/>
              </a:solidFill>
            </a:endParaRPr>
          </a:p>
          <a:p>
            <a:r>
              <a:rPr lang="en-US" dirty="0"/>
              <a:t>Lenders, and those serving lenders, have an opportunity to bring valuable data that property owners are looking for</a:t>
            </a:r>
          </a:p>
        </p:txBody>
      </p:sp>
      <p:grpSp>
        <p:nvGrpSpPr>
          <p:cNvPr id="6" name="Group 5">
            <a:extLst>
              <a:ext uri="{FF2B5EF4-FFF2-40B4-BE49-F238E27FC236}">
                <a16:creationId xmlns:a16="http://schemas.microsoft.com/office/drawing/2014/main" id="{B02AECE2-9018-4141-8467-2C53DC17F021}"/>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355CB4A0-04FD-2C41-A81B-9FF1CEF42596}"/>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A1C179C-489C-A747-9364-AF91D6428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Tree>
    <p:extLst>
      <p:ext uri="{BB962C8B-B14F-4D97-AF65-F5344CB8AC3E}">
        <p14:creationId xmlns:p14="http://schemas.microsoft.com/office/powerpoint/2010/main" val="1964169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274638"/>
            <a:ext cx="5105400" cy="1325562"/>
          </a:xfrm>
        </p:spPr>
        <p:txBody>
          <a:bodyPr>
            <a:normAutofit/>
          </a:bodyPr>
          <a:lstStyle/>
          <a:p>
            <a:r>
              <a:rPr lang="en-US" dirty="0"/>
              <a:t>Value of Green Report</a:t>
            </a:r>
            <a:endParaRPr lang="en-US" dirty="0">
              <a:solidFill>
                <a:srgbClr val="FF0000"/>
              </a:solidFill>
            </a:endParaRPr>
          </a:p>
        </p:txBody>
      </p:sp>
      <p:sp>
        <p:nvSpPr>
          <p:cNvPr id="5" name="Content Placeholder 4"/>
          <p:cNvSpPr>
            <a:spLocks noGrp="1"/>
          </p:cNvSpPr>
          <p:nvPr>
            <p:ph idx="1"/>
          </p:nvPr>
        </p:nvSpPr>
        <p:spPr/>
        <p:txBody>
          <a:bodyPr>
            <a:normAutofit lnSpcReduction="10000"/>
          </a:bodyPr>
          <a:lstStyle/>
          <a:p>
            <a:r>
              <a:rPr lang="en-US" dirty="0"/>
              <a:t>Credit Reporting Agencies</a:t>
            </a:r>
          </a:p>
          <a:p>
            <a:pPr lvl="1"/>
            <a:r>
              <a:rPr lang="en-US" dirty="0"/>
              <a:t>Competitive advantage with first mover position</a:t>
            </a:r>
          </a:p>
          <a:p>
            <a:r>
              <a:rPr lang="en-US" dirty="0"/>
              <a:t>Lenders</a:t>
            </a:r>
          </a:p>
          <a:p>
            <a:pPr lvl="1"/>
            <a:r>
              <a:rPr lang="en-US" dirty="0"/>
              <a:t>Cost savings from incentives can be used to repay loans</a:t>
            </a:r>
          </a:p>
          <a:p>
            <a:r>
              <a:rPr lang="en-US" dirty="0"/>
              <a:t>Borrowers/ Property Owners</a:t>
            </a:r>
          </a:p>
          <a:p>
            <a:pPr lvl="1"/>
            <a:r>
              <a:rPr lang="en-US" dirty="0"/>
              <a:t>Cost coconscious owners reap savings</a:t>
            </a:r>
          </a:p>
          <a:p>
            <a:pPr lvl="1"/>
            <a:r>
              <a:rPr lang="en-US" dirty="0"/>
              <a:t>Receive detailed report that manages their expectations (24 months)</a:t>
            </a:r>
          </a:p>
        </p:txBody>
      </p:sp>
      <p:grpSp>
        <p:nvGrpSpPr>
          <p:cNvPr id="6" name="Group 5">
            <a:extLst>
              <a:ext uri="{FF2B5EF4-FFF2-40B4-BE49-F238E27FC236}">
                <a16:creationId xmlns:a16="http://schemas.microsoft.com/office/drawing/2014/main" id="{B02AECE2-9018-4141-8467-2C53DC17F021}"/>
              </a:ext>
            </a:extLst>
          </p:cNvPr>
          <p:cNvGrpSpPr/>
          <p:nvPr/>
        </p:nvGrpSpPr>
        <p:grpSpPr>
          <a:xfrm>
            <a:off x="0" y="0"/>
            <a:ext cx="4038600" cy="1524000"/>
            <a:chOff x="0" y="0"/>
            <a:chExt cx="4038600" cy="1524000"/>
          </a:xfrm>
        </p:grpSpPr>
        <p:sp>
          <p:nvSpPr>
            <p:cNvPr id="7" name="Rectangle 6">
              <a:extLst>
                <a:ext uri="{FF2B5EF4-FFF2-40B4-BE49-F238E27FC236}">
                  <a16:creationId xmlns:a16="http://schemas.microsoft.com/office/drawing/2014/main" id="{355CB4A0-04FD-2C41-A81B-9FF1CEF42596}"/>
                </a:ext>
              </a:extLst>
            </p:cNvPr>
            <p:cNvSpPr/>
            <p:nvPr/>
          </p:nvSpPr>
          <p:spPr>
            <a:xfrm>
              <a:off x="0" y="0"/>
              <a:ext cx="403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A1C179C-489C-A747-9364-AF91D6428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4170"/>
              <a:ext cx="3581400" cy="835660"/>
            </a:xfrm>
            <a:prstGeom prst="rect">
              <a:avLst/>
            </a:prstGeom>
          </p:spPr>
        </p:pic>
      </p:grpSp>
    </p:spTree>
    <p:extLst>
      <p:ext uri="{BB962C8B-B14F-4D97-AF65-F5344CB8AC3E}">
        <p14:creationId xmlns:p14="http://schemas.microsoft.com/office/powerpoint/2010/main" val="29613170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8793</TotalTime>
  <Words>832</Words>
  <Application>Microsoft Office PowerPoint</Application>
  <PresentationFormat>On-screen Show (4:3)</PresentationFormat>
  <Paragraphs>170</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Lucida Sans Unicode</vt:lpstr>
      <vt:lpstr>Source Sans Pro</vt:lpstr>
      <vt:lpstr>1_Office Theme</vt:lpstr>
      <vt:lpstr>Custom Design</vt:lpstr>
      <vt:lpstr>Green Incentive Data Quick Summary Report &amp; Green Report Powered by IncentiFind</vt:lpstr>
      <vt:lpstr>     Terry Clemans –  Executive Director     Maureen Devine – Director &amp;  Strategic Alliance Chair   </vt:lpstr>
      <vt:lpstr>Jesse Rivera</vt:lpstr>
      <vt:lpstr>Natalie Goodman</vt:lpstr>
      <vt:lpstr>Agenda</vt:lpstr>
      <vt:lpstr>Homeowner Pain Points</vt:lpstr>
      <vt:lpstr>Commercial Pain Points</vt:lpstr>
      <vt:lpstr>Value of Quick Summary</vt:lpstr>
      <vt:lpstr>Value of Green Report</vt:lpstr>
      <vt:lpstr>12,000+ Incentives</vt:lpstr>
      <vt:lpstr>Who is Eligible?</vt:lpstr>
      <vt:lpstr>Value of Our Data</vt:lpstr>
      <vt:lpstr>Value of Our Data</vt:lpstr>
      <vt:lpstr>Quick Summary</vt:lpstr>
      <vt:lpstr>Green Report</vt:lpstr>
      <vt:lpstr>Access – Quick Summary</vt:lpstr>
      <vt:lpstr>Access – Green Report</vt:lpstr>
      <vt:lpstr>Now What?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Summary Green Incentive Summary CRA Demonstration</dc:title>
  <dc:creator>natalie.goodman</dc:creator>
  <cp:lastModifiedBy>Jan Gerber</cp:lastModifiedBy>
  <cp:revision>324</cp:revision>
  <cp:lastPrinted>2019-10-17T15:36:36Z</cp:lastPrinted>
  <dcterms:created xsi:type="dcterms:W3CDTF">2019-10-08T16:56:36Z</dcterms:created>
  <dcterms:modified xsi:type="dcterms:W3CDTF">2020-07-09T15:43:18Z</dcterms:modified>
</cp:coreProperties>
</file>